
<file path=[Content_Types].xml><?xml version="1.0" encoding="utf-8"?>
<Types xmlns="http://schemas.openxmlformats.org/package/2006/content-types">
  <Override PartName="/ppt/slides/slide14.xml" ContentType="application/vnd.openxmlformats-officedocument.presentationml.slide+xml"/>
  <Override PartName="/ppt/embeddings/oleObject1.bin" ContentType="application/vnd.openxmlformats-officedocument.oleObject"/>
  <Default Extension="xml" ContentType="application/xml"/>
  <Override PartName="/ppt/tableStyles.xml" ContentType="application/vnd.openxmlformats-officedocument.presentationml.tableStyles+xml"/>
  <Override PartName="/ppt/notesSlides/notesSlide1.xml" ContentType="application/vnd.openxmlformats-officedocument.presentationml.notesSlide+xml"/>
  <Override PartName="/ppt/slides/slide28.xml" ContentType="application/vnd.openxmlformats-officedocument.presentationml.slide+xml"/>
  <Override PartName="/ppt/slides/slide21.xml" ContentType="application/vnd.openxmlformats-officedocument.presentationml.slide+xml"/>
  <Override PartName="/ppt/slides/slide5.xml" ContentType="application/vnd.openxmlformats-officedocument.presentationml.slide+xml"/>
  <Override PartName="/ppt/tags/tag4.xml" ContentType="application/vnd.openxmlformats-officedocument.presentationml.tags+xml"/>
  <Override PartName="/ppt/notesSlides/notesSlide9.xml" ContentType="application/vnd.openxmlformats-officedocument.presentationml.notesSlide+xml"/>
  <Override PartName="/ppt/slideLayouts/slideLayout5.xml" ContentType="application/vnd.openxmlformats-officedocument.presentationml.slideLayout+xml"/>
  <Override PartName="/ppt/slides/slide13.xml" ContentType="application/vnd.openxmlformats-officedocument.presentationml.slide+xml"/>
  <Override PartName="/ppt/slideMasters/slideMaster1.xml" ContentType="application/vnd.openxmlformats-officedocument.presentationml.slideMaster+xml"/>
  <Override PartName="/docProps/core.xml" ContentType="application/vnd.openxmlformats-package.core-properties+xml"/>
  <Override PartName="/ppt/notesSlides/notesSlide7.xml" ContentType="application/vnd.openxmlformats-officedocument.presentationml.notesSlide+xml"/>
  <Override PartName="/ppt/tags/tag15.xml" ContentType="application/vnd.openxmlformats-officedocument.presentationml.tags+xml"/>
  <Override PartName="/ppt/slides/slide27.xml" ContentType="application/vnd.openxmlformats-officedocument.presentationml.slide+xml"/>
  <Default Extension="vml" ContentType="application/vnd.openxmlformats-officedocument.vmlDrawing"/>
  <Override PartName="/ppt/slides/slide20.xml" ContentType="application/vnd.openxmlformats-officedocument.presentationml.slide+xml"/>
  <Override PartName="/ppt/tags/tag3.xml" ContentType="application/vnd.openxmlformats-officedocument.presentationml.tags+xml"/>
  <Override PartName="/ppt/slides/slide4.xml" ContentType="application/vnd.openxmlformats-officedocument.presentationml.slide+xml"/>
  <Override PartName="/ppt/slides/slide19.xml" ContentType="application/vnd.openxmlformats-officedocument.presentationml.slide+xml"/>
  <Override PartName="/ppt/notesSlides/notesSlide8.xml" ContentType="application/vnd.openxmlformats-officedocument.presentationml.notesSlide+xml"/>
  <Default Extension="png" ContentType="image/png"/>
  <Override PartName="/ppt/slideLayouts/slideLayout4.xml" ContentType="application/vnd.openxmlformats-officedocument.presentationml.slideLayout+xml"/>
  <Override PartName="/ppt/slides/slide12.xml" ContentType="application/vnd.openxmlformats-officedocument.presentationml.slide+xml"/>
  <Override PartName="/ppt/notesSlides/notesSlide6.xml" ContentType="application/vnd.openxmlformats-officedocument.presentationml.notesSlide+xml"/>
  <Override PartName="/ppt/presProps.xml" ContentType="application/vnd.openxmlformats-officedocument.presentationml.presProps+xml"/>
  <Override PartName="/ppt/tags/tag14.xml" ContentType="application/vnd.openxmlformats-officedocument.presentationml.tags+xml"/>
  <Default Extension="pict" ContentType="image/pict"/>
  <Override PartName="/ppt/slides/slide26.xml" ContentType="application/vnd.openxmlformats-officedocument.presentationml.slide+xml"/>
  <Override PartName="/ppt/tags/tag9.xml" ContentType="application/vnd.openxmlformats-officedocument.presentationml.tags+xml"/>
  <Override PartName="/ppt/tags/tag2.xml" ContentType="application/vnd.openxmlformats-officedocument.presentationml.tags+xml"/>
  <Override PartName="/ppt/slides/slide3.xml" ContentType="application/vnd.openxmlformats-officedocument.presentationml.slide+xml"/>
  <Override PartName="/ppt/slides/slide18.xml" ContentType="application/vnd.openxmlformats-officedocument.presentationml.slide+xml"/>
  <Override PartName="/ppt/slideLayouts/slideLayout3.xml" ContentType="application/vnd.openxmlformats-officedocument.presentationml.slideLayout+xml"/>
  <Override PartName="/ppt/slides/slide11.xml" ContentType="application/vnd.openxmlformats-officedocument.presentationml.slide+xml"/>
  <Override PartName="/ppt/notesSlides/notesSlide13.xml" ContentType="application/vnd.openxmlformats-officedocument.presentationml.notesSlide+xml"/>
  <Override PartName="/ppt/notesSlides/notesSlide5.xml" ContentType="application/vnd.openxmlformats-officedocument.presentationml.notesSlide+xml"/>
  <Override PartName="/ppt/tags/tag13.xml" ContentType="application/vnd.openxmlformats-officedocument.presentationml.tags+xml"/>
  <Override PartName="/ppt/slides/slide25.xml" ContentType="application/vnd.openxmlformats-officedocument.presentationml.slide+xml"/>
  <Override PartName="/ppt/slides/slide9.xml" ContentType="application/vnd.openxmlformats-officedocument.presentationml.slide+xml"/>
  <Override PartName="/ppt/tags/tag8.xml" ContentType="application/vnd.openxmlformats-officedocument.presentationml.tags+xml"/>
  <Override PartName="/ppt/slideLayouts/slideLayout9.xml" ContentType="application/vnd.openxmlformats-officedocument.presentationml.slideLayout+xml"/>
  <Override PartName="/ppt/tags/tag1.xml" ContentType="application/vnd.openxmlformats-officedocument.presentationml.tags+xml"/>
  <Override PartName="/ppt/slides/slide2.xml" ContentType="application/vnd.openxmlformats-officedocument.presentationml.slide+xml"/>
  <Override PartName="/ppt/slideLayouts/slideLayout2.xml" ContentType="application/vnd.openxmlformats-officedocument.presentationml.slideLayout+xml"/>
  <Override PartName="/ppt/slides/slide17.xml" ContentType="application/vnd.openxmlformats-officedocument.presentationml.slide+xml"/>
  <Override PartName="/ppt/slides/slide10.xml" ContentType="application/vnd.openxmlformats-officedocument.presentationml.slide+xml"/>
  <Override PartName="/ppt/notesSlides/notesSlide12.xml" ContentType="application/vnd.openxmlformats-officedocument.presentationml.notesSlide+xml"/>
  <Default Extension="wmf" ContentType="image/x-wmf"/>
  <Override PartName="/docProps/app.xml" ContentType="application/vnd.openxmlformats-officedocument.extended-properties+xml"/>
  <Override PartName="/ppt/notesSlides/notesSlide4.xml" ContentType="application/vnd.openxmlformats-officedocument.presentationml.notesSlide+xml"/>
  <Override PartName="/ppt/tags/tag12.xml" ContentType="application/vnd.openxmlformats-officedocument.presentationml.tags+xml"/>
  <Override PartName="/ppt/slideLayouts/slideLayout12.xml" ContentType="application/vnd.openxmlformats-officedocument.presentationml.slideLayout+xml"/>
  <Override PartName="/ppt/slides/slide24.xml" ContentType="application/vnd.openxmlformats-officedocument.presentationml.slide+xml"/>
  <Override PartName="/ppt/notesSlides/notesSlide10.xml" ContentType="application/vnd.openxmlformats-officedocument.presentationml.notesSlide+xml"/>
  <Override PartName="/ppt/tags/tag7.xml" ContentType="application/vnd.openxmlformats-officedocument.presentationml.tags+xml"/>
  <Override PartName="/ppt/slides/slide8.xml" ContentType="application/vnd.openxmlformats-officedocument.presentationml.slide+xml"/>
  <Override PartName="/ppt/slideLayouts/slideLayout8.xml" ContentType="application/vnd.openxmlformats-officedocument.presentationml.slideLayout+xml"/>
  <Override PartName="/ppt/slides/slide1.xml" ContentType="application/vnd.openxmlformats-officedocument.presentationml.slide+xml"/>
  <Override PartName="/ppt/slideLayouts/slideLayout1.xml" ContentType="application/vnd.openxmlformats-officedocument.presentationml.slideLayout+xml"/>
  <Override PartName="/ppt/slides/slide16.xml" ContentType="application/vnd.openxmlformats-officedocument.presentationml.slide+xml"/>
  <Default Extension="jpeg" ContentType="image/jpeg"/>
  <Override PartName="/ppt/viewProps.xml" ContentType="application/vnd.openxmlformats-officedocument.presentationml.viewProps+xml"/>
  <Override PartName="/ppt/notesSlides/notesSlide11.xml" ContentType="application/vnd.openxmlformats-officedocument.presentationml.notesSlide+xml"/>
  <Override PartName="/ppt/notesSlides/notesSlide3.xml" ContentType="application/vnd.openxmlformats-officedocument.presentationml.notesSlide+xml"/>
  <Override PartName="/ppt/theme/theme2.xml" ContentType="application/vnd.openxmlformats-officedocument.theme+xml"/>
  <Override PartName="/ppt/tags/tag11.xml" ContentType="application/vnd.openxmlformats-officedocument.presentationml.tags+xml"/>
  <Override PartName="/ppt/slideLayouts/slideLayout11.xml" ContentType="application/vnd.openxmlformats-officedocument.presentationml.slideLayout+xml"/>
  <Override PartName="/ppt/slides/slide23.xml" ContentType="application/vnd.openxmlformats-officedocument.presentationml.slide+xml"/>
  <Override PartName="/ppt/tags/tag6.xml" ContentType="application/vnd.openxmlformats-officedocument.presentationml.tags+xml"/>
  <Override PartName="/ppt/slides/slide7.xml" ContentType="application/vnd.openxmlformats-officedocument.presentationml.slide+xml"/>
  <Override PartName="/ppt/slideLayouts/slideLayout7.xml" ContentType="application/vnd.openxmlformats-officedocument.presentationml.slideLayout+xml"/>
  <Override PartName="/ppt/notesMasters/notesMaster1.xml" ContentType="application/vnd.openxmlformats-officedocument.presentationml.notesMaster+xml"/>
  <Override PartName="/ppt/slides/slide15.xml" ContentType="application/vnd.openxmlformats-officedocument.presentationml.slide+xml"/>
  <Override PartName="/ppt/notesSlides/notesSlide2.xml" ContentType="application/vnd.openxmlformats-officedocument.presentationml.notesSlide+xml"/>
  <Override PartName="/ppt/tags/tag10.xml" ContentType="application/vnd.openxmlformats-officedocument.presentationml.tags+xml"/>
  <Override PartName="/ppt/theme/theme1.xml" ContentType="application/vnd.openxmlformats-officedocument.theme+xml"/>
  <Override PartName="/ppt/slides/slide22.xml" ContentType="application/vnd.openxmlformats-officedocument.presentationml.slide+xml"/>
  <Override PartName="/ppt/presentation.xml" ContentType="application/vnd.openxmlformats-officedocument.presentationml.presentation.main+xml"/>
  <Override PartName="/ppt/slideLayouts/slideLayout10.xml" ContentType="application/vnd.openxmlformats-officedocument.presentationml.slideLayout+xml"/>
  <Override PartName="/ppt/tags/tag5.xml" ContentType="application/vnd.openxmlformats-officedocument.presentationml.tags+xml"/>
  <Override PartName="/ppt/slides/slide6.xml" ContentType="application/vnd.openxmlformats-officedocument.presentationml.slide+xml"/>
  <Override PartName="/ppt/slideLayouts/slideLayout6.xml" ContentType="application/vnd.openxmlformats-officedocument.presentationml.slideLayout+xml"/>
  <Default Extension="bin" ContentType="application/vnd.openxmlformats-officedocument.presentationml.printerSettings"/>
  <Default Extension="rels" ContentType="application/vnd.openxmlformats-package.relationship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aveSubsetFonts="1" autoCompressPictures="0">
  <p:sldMasterIdLst>
    <p:sldMasterId id="2147483648" r:id="rId1"/>
  </p:sldMasterIdLst>
  <p:notesMasterIdLst>
    <p:notesMasterId r:id="rId30"/>
  </p:notesMasterIdLst>
  <p:sldIdLst>
    <p:sldId id="257"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3" r:id="rId27"/>
    <p:sldId id="284" r:id="rId28"/>
    <p:sldId id="285" r:id="rId2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normalViewPr>
    <p:restoredLeft sz="15620"/>
    <p:restoredTop sz="94660"/>
  </p:normalViewPr>
  <p:slideViewPr>
    <p:cSldViewPr snapToGrid="0" snapToObjects="1">
      <p:cViewPr varScale="1">
        <p:scale>
          <a:sx n="94" d="100"/>
          <a:sy n="94" d="100"/>
        </p:scale>
        <p:origin x="-760" y="-96"/>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notesMaster" Target="notesMasters/notesMaster1.xml"/><Relationship Id="rId31" Type="http://schemas.openxmlformats.org/officeDocument/2006/relationships/printerSettings" Target="printerSettings/printerSettings1.bin"/><Relationship Id="rId32" Type="http://schemas.openxmlformats.org/officeDocument/2006/relationships/presProps" Target="presProps.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viewProps" Target="viewProps.xml"/><Relationship Id="rId34" Type="http://schemas.openxmlformats.org/officeDocument/2006/relationships/theme" Target="theme/theme1.xml"/><Relationship Id="rId35"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0.pict"/></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C965753-3004-814B-B51D-791EBA69F49F}" type="datetimeFigureOut">
              <a:rPr lang="en-US" smtClean="0"/>
              <a:pPr/>
              <a:t>3/22/15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81EAEE6-038A-1647-9473-BA2942775E6F}"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8434" name="Rectangle 7"/>
          <p:cNvSpPr>
            <a:spLocks noGrp="1" noChangeArrowheads="1"/>
          </p:cNvSpPr>
          <p:nvPr>
            <p:ph type="sldNum" sz="quarter" idx="5"/>
          </p:nvPr>
        </p:nvSpPr>
        <p:spPr>
          <a:noFill/>
        </p:spPr>
        <p:txBody>
          <a:bodyPr/>
          <a:lstStyle/>
          <a:p>
            <a:fld id="{D035CDE3-3796-E14F-A870-6D3A479081FB}" type="slidenum">
              <a:rPr lang="en-US">
                <a:latin typeface="Times New Roman" pitchFamily="-103" charset="0"/>
              </a:rPr>
              <a:pPr/>
              <a:t>3</a:t>
            </a:fld>
            <a:endParaRPr lang="en-US">
              <a:latin typeface="Times New Roman" pitchFamily="-103" charset="0"/>
            </a:endParaRPr>
          </a:p>
        </p:txBody>
      </p:sp>
      <p:sp>
        <p:nvSpPr>
          <p:cNvPr id="18435" name="Rectangle 2"/>
          <p:cNvSpPr>
            <a:spLocks noGrp="1" noRot="1" noChangeAspect="1" noChangeArrowheads="1" noTextEdit="1"/>
          </p:cNvSpPr>
          <p:nvPr>
            <p:ph type="sldImg"/>
          </p:nvPr>
        </p:nvSpPr>
        <p:spPr>
          <a:xfrm>
            <a:off x="1144588" y="687388"/>
            <a:ext cx="4570412" cy="3427412"/>
          </a:xfrm>
          <a:solidFill>
            <a:srgbClr val="FFFFFF"/>
          </a:solidFill>
          <a:ln/>
        </p:spPr>
      </p:sp>
      <p:sp>
        <p:nvSpPr>
          <p:cNvPr id="18436" name="Rectangle 3"/>
          <p:cNvSpPr>
            <a:spLocks noGrp="1" noChangeArrowheads="1"/>
          </p:cNvSpPr>
          <p:nvPr>
            <p:ph type="body" idx="1"/>
          </p:nvPr>
        </p:nvSpPr>
        <p:spPr>
          <a:xfrm>
            <a:off x="915988" y="4343400"/>
            <a:ext cx="5026025" cy="166688"/>
          </a:xfrm>
          <a:solidFill>
            <a:srgbClr val="FFFFFF"/>
          </a:solidFill>
          <a:ln>
            <a:solidFill>
              <a:srgbClr val="000000"/>
            </a:solidFill>
          </a:ln>
        </p:spPr>
        <p:txBody>
          <a:bodyPr lIns="89730" tIns="44865" rIns="89730" bIns="44865"/>
          <a:lstStyle/>
          <a:p>
            <a:pPr eaLnBrk="1" hangingPunct="1"/>
            <a:r>
              <a:rPr lang="en-US">
                <a:latin typeface="Times New Roman" pitchFamily="-103" charset="0"/>
                <a:ea typeface="ＭＳ Ｐゴシック" pitchFamily="-103" charset="-128"/>
                <a:cs typeface="ＭＳ Ｐゴシック" pitchFamily="-103" charset="-128"/>
              </a:rPr>
              <a:t>Damage starts immediately upon inception, damage is continuous </a:t>
            </a:r>
          </a:p>
          <a:p>
            <a:pPr eaLnBrk="1" hangingPunct="1"/>
            <a:r>
              <a:rPr lang="en-US">
                <a:latin typeface="Times New Roman" pitchFamily="-103" charset="0"/>
                <a:ea typeface="ＭＳ Ｐゴシック" pitchFamily="-103" charset="-128"/>
                <a:cs typeface="ＭＳ Ｐゴシック" pitchFamily="-103" charset="-128"/>
              </a:rPr>
              <a:t>Disease is hetegeneous: each person’s progression to disability is different</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8130" name="Rectangle 7"/>
          <p:cNvSpPr>
            <a:spLocks noGrp="1" noChangeArrowheads="1"/>
          </p:cNvSpPr>
          <p:nvPr>
            <p:ph type="sldNum" sz="quarter" idx="5"/>
          </p:nvPr>
        </p:nvSpPr>
        <p:spPr>
          <a:noFill/>
        </p:spPr>
        <p:txBody>
          <a:bodyPr/>
          <a:lstStyle/>
          <a:p>
            <a:fld id="{59E1B772-8EDE-6D42-BF3E-20BC6449954B}" type="slidenum">
              <a:rPr lang="en-US">
                <a:latin typeface="Times New Roman" pitchFamily="-103" charset="0"/>
              </a:rPr>
              <a:pPr/>
              <a:t>21</a:t>
            </a:fld>
            <a:endParaRPr lang="en-US">
              <a:latin typeface="Times New Roman" pitchFamily="-103" charset="0"/>
            </a:endParaRPr>
          </a:p>
        </p:txBody>
      </p:sp>
      <p:sp>
        <p:nvSpPr>
          <p:cNvPr id="48131" name="Rectangle 2"/>
          <p:cNvSpPr>
            <a:spLocks noGrp="1" noRot="1" noChangeAspect="1" noChangeArrowheads="1" noTextEdit="1"/>
          </p:cNvSpPr>
          <p:nvPr>
            <p:ph type="sldImg"/>
          </p:nvPr>
        </p:nvSpPr>
        <p:spPr>
          <a:xfrm>
            <a:off x="1144588" y="687388"/>
            <a:ext cx="4570412" cy="3427412"/>
          </a:xfrm>
          <a:solidFill>
            <a:srgbClr val="FFFFFF"/>
          </a:solidFill>
          <a:ln/>
        </p:spPr>
      </p:sp>
      <p:sp>
        <p:nvSpPr>
          <p:cNvPr id="48132" name="Rectangle 3"/>
          <p:cNvSpPr>
            <a:spLocks noGrp="1" noChangeArrowheads="1"/>
          </p:cNvSpPr>
          <p:nvPr>
            <p:ph type="body" idx="1"/>
          </p:nvPr>
        </p:nvSpPr>
        <p:spPr>
          <a:xfrm>
            <a:off x="915988" y="4343400"/>
            <a:ext cx="5026025" cy="166688"/>
          </a:xfrm>
          <a:solidFill>
            <a:srgbClr val="FFFFFF"/>
          </a:solidFill>
          <a:ln>
            <a:solidFill>
              <a:srgbClr val="000000"/>
            </a:solidFill>
          </a:ln>
        </p:spPr>
        <p:txBody>
          <a:bodyPr lIns="89730" tIns="44865" rIns="89730" bIns="44865"/>
          <a:lstStyle/>
          <a:p>
            <a:pPr marL="228600" indent="-228600" eaLnBrk="1" hangingPunct="1"/>
            <a:r>
              <a:rPr lang="en-US">
                <a:latin typeface="Times New Roman" pitchFamily="-103" charset="0"/>
                <a:ea typeface="ＭＳ Ｐゴシック" pitchFamily="-103" charset="-128"/>
                <a:cs typeface="ＭＳ Ｐゴシック" pitchFamily="-103" charset="-128"/>
              </a:rPr>
              <a:t>SWAP the efficacy in first line</a:t>
            </a:r>
          </a:p>
          <a:p>
            <a:pPr marL="228600" indent="-228600" eaLnBrk="1" hangingPunct="1"/>
            <a:r>
              <a:rPr lang="en-US">
                <a:latin typeface="Times New Roman" pitchFamily="-103" charset="0"/>
                <a:ea typeface="ＭＳ Ｐゴシック" pitchFamily="-103" charset="-128"/>
                <a:cs typeface="ＭＳ Ｐゴシック" pitchFamily="-103" charset="-128"/>
              </a:rPr>
              <a:t>55% of diagnosed pts treated, where a ~20% drop out of treatment (sometimes referred to as quitters)</a:t>
            </a:r>
          </a:p>
          <a:p>
            <a:pPr marL="228600" indent="-228600" eaLnBrk="1" hangingPunct="1"/>
            <a:r>
              <a:rPr lang="en-US">
                <a:latin typeface="Times New Roman" pitchFamily="-103" charset="0"/>
                <a:ea typeface="ＭＳ Ｐゴシック" pitchFamily="-103" charset="-128"/>
                <a:cs typeface="ＭＳ Ｐゴシック" pitchFamily="-103" charset="-128"/>
              </a:rPr>
              <a:t>Disease modifying = </a:t>
            </a:r>
          </a:p>
          <a:p>
            <a:pPr marL="228600" indent="-228600" eaLnBrk="1" hangingPunct="1">
              <a:buFontTx/>
              <a:buAutoNum type="arabicPeriod"/>
            </a:pPr>
            <a:r>
              <a:rPr lang="en-US">
                <a:latin typeface="Times New Roman" pitchFamily="-103" charset="0"/>
                <a:ea typeface="ＭＳ Ｐゴシック" pitchFamily="-103" charset="-128"/>
                <a:cs typeface="ＭＳ Ｐゴシック" pitchFamily="-103" charset="-128"/>
              </a:rPr>
              <a:t>Reduction  in the frequency of attacks</a:t>
            </a:r>
          </a:p>
          <a:p>
            <a:pPr marL="228600" indent="-228600" eaLnBrk="1" hangingPunct="1">
              <a:buFontTx/>
              <a:buAutoNum type="arabicPeriod"/>
            </a:pPr>
            <a:r>
              <a:rPr lang="en-US">
                <a:latin typeface="Times New Roman" pitchFamily="-103" charset="0"/>
                <a:ea typeface="ＭＳ Ｐゴシック" pitchFamily="-103" charset="-128"/>
                <a:cs typeface="ＭＳ Ｐゴシック" pitchFamily="-103" charset="-128"/>
              </a:rPr>
              <a:t>Reduction in the number of  of new lesions found on MRI scans, suggesting a decrease in myelin destruction</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2226" name="Rectangle 7"/>
          <p:cNvSpPr>
            <a:spLocks noGrp="1" noChangeArrowheads="1"/>
          </p:cNvSpPr>
          <p:nvPr>
            <p:ph type="sldNum" sz="quarter" idx="5"/>
          </p:nvPr>
        </p:nvSpPr>
        <p:spPr>
          <a:noFill/>
        </p:spPr>
        <p:txBody>
          <a:bodyPr/>
          <a:lstStyle/>
          <a:p>
            <a:fld id="{7D9CBD1D-8DB5-9E4C-A397-1918012F6BAC}" type="slidenum">
              <a:rPr lang="en-US">
                <a:latin typeface="Times New Roman" charset="0"/>
              </a:rPr>
              <a:pPr/>
              <a:t>22</a:t>
            </a:fld>
            <a:endParaRPr lang="en-US">
              <a:latin typeface="Times New Roman" charset="0"/>
            </a:endParaRPr>
          </a:p>
        </p:txBody>
      </p:sp>
      <p:sp>
        <p:nvSpPr>
          <p:cNvPr id="52227" name="Rectangle 2"/>
          <p:cNvSpPr>
            <a:spLocks noGrp="1" noRot="1" noChangeAspect="1" noChangeArrowheads="1" noTextEdit="1"/>
          </p:cNvSpPr>
          <p:nvPr>
            <p:ph type="sldImg"/>
          </p:nvPr>
        </p:nvSpPr>
        <p:spPr>
          <a:xfrm>
            <a:off x="1144588" y="687388"/>
            <a:ext cx="4570412" cy="3427412"/>
          </a:xfrm>
          <a:solidFill>
            <a:srgbClr val="FFFFFF"/>
          </a:solidFill>
          <a:ln/>
        </p:spPr>
      </p:sp>
      <p:sp>
        <p:nvSpPr>
          <p:cNvPr id="52228" name="Rectangle 3"/>
          <p:cNvSpPr>
            <a:spLocks noGrp="1" noChangeArrowheads="1"/>
          </p:cNvSpPr>
          <p:nvPr>
            <p:ph type="body" idx="1"/>
          </p:nvPr>
        </p:nvSpPr>
        <p:spPr>
          <a:xfrm>
            <a:off x="915988" y="4343400"/>
            <a:ext cx="5026025" cy="166688"/>
          </a:xfrm>
          <a:solidFill>
            <a:srgbClr val="FFFFFF"/>
          </a:solidFill>
          <a:ln>
            <a:solidFill>
              <a:srgbClr val="000000"/>
            </a:solidFill>
          </a:ln>
        </p:spPr>
        <p:txBody>
          <a:bodyPr lIns="89730" tIns="44865" rIns="89730" bIns="44865"/>
          <a:lstStyle/>
          <a:p>
            <a:pPr eaLnBrk="1" hangingPunct="1"/>
            <a:r>
              <a:rPr lang="en-US">
                <a:latin typeface="Times New Roman" charset="0"/>
                <a:ea typeface="ＭＳ Ｐゴシック" charset="-128"/>
                <a:cs typeface="ＭＳ Ｐゴシック" charset="-128"/>
              </a:rPr>
              <a:t>Start polytx quickly after mono first</a:t>
            </a:r>
          </a:p>
          <a:p>
            <a:pPr eaLnBrk="1" hangingPunct="1"/>
            <a:r>
              <a:rPr lang="en-US">
                <a:solidFill>
                  <a:srgbClr val="003366"/>
                </a:solidFill>
                <a:latin typeface="Times New Roman" charset="0"/>
                <a:ea typeface="ＭＳ Ｐゴシック" charset="-128"/>
                <a:cs typeface="ＭＳ Ｐゴシック" charset="-128"/>
              </a:rPr>
              <a:t>In Progressive MS, inflammation is lessened; myelin, oligos, and nerve cells appear to just die off</a:t>
            </a:r>
          </a:p>
          <a:p>
            <a:pPr eaLnBrk="1" hangingPunct="1"/>
            <a:r>
              <a:rPr lang="en-US">
                <a:solidFill>
                  <a:srgbClr val="003366"/>
                </a:solidFill>
                <a:latin typeface="Times New Roman" charset="0"/>
                <a:ea typeface="ＭＳ Ｐゴシック" charset="-128"/>
                <a:cs typeface="ＭＳ Ｐゴシック" charset="-128"/>
              </a:rPr>
              <a:t>Relapsing MS treatments are aimed at reducing inflammation and altering the function of attacking cell</a:t>
            </a:r>
            <a:endParaRPr lang="en-US">
              <a:latin typeface="Times New Roman" charset="0"/>
              <a:ea typeface="ＭＳ Ｐゴシック" charset="-128"/>
              <a:cs typeface="ＭＳ Ｐゴシック" charset="-128"/>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6322" name="Rectangle 7"/>
          <p:cNvSpPr>
            <a:spLocks noGrp="1" noChangeArrowheads="1"/>
          </p:cNvSpPr>
          <p:nvPr>
            <p:ph type="sldNum" sz="quarter" idx="5"/>
          </p:nvPr>
        </p:nvSpPr>
        <p:spPr>
          <a:noFill/>
        </p:spPr>
        <p:txBody>
          <a:bodyPr/>
          <a:lstStyle/>
          <a:p>
            <a:fld id="{E4EE7EA1-B93B-A843-B06A-4531FC9830E5}" type="slidenum">
              <a:rPr lang="en-US">
                <a:latin typeface="Times New Roman" pitchFamily="-65" charset="0"/>
              </a:rPr>
              <a:pPr/>
              <a:t>25</a:t>
            </a:fld>
            <a:endParaRPr lang="en-US">
              <a:latin typeface="Times New Roman" pitchFamily="-65" charset="0"/>
            </a:endParaRPr>
          </a:p>
        </p:txBody>
      </p:sp>
      <p:sp>
        <p:nvSpPr>
          <p:cNvPr id="56323" name="Rectangle 2"/>
          <p:cNvSpPr>
            <a:spLocks noGrp="1" noRot="1" noChangeAspect="1" noChangeArrowheads="1" noTextEdit="1"/>
          </p:cNvSpPr>
          <p:nvPr>
            <p:ph type="sldImg"/>
          </p:nvPr>
        </p:nvSpPr>
        <p:spPr>
          <a:xfrm>
            <a:off x="1143000" y="687388"/>
            <a:ext cx="4572000" cy="3429000"/>
          </a:xfrm>
          <a:solidFill>
            <a:srgbClr val="FFFFFF"/>
          </a:solidFill>
          <a:ln/>
        </p:spPr>
      </p:sp>
      <p:sp>
        <p:nvSpPr>
          <p:cNvPr id="56324" name="Rectangle 3"/>
          <p:cNvSpPr>
            <a:spLocks noGrp="1" noChangeArrowheads="1"/>
          </p:cNvSpPr>
          <p:nvPr>
            <p:ph type="body" idx="1"/>
          </p:nvPr>
        </p:nvSpPr>
        <p:spPr>
          <a:xfrm>
            <a:off x="685800" y="4343400"/>
            <a:ext cx="5486400" cy="4113213"/>
          </a:xfrm>
          <a:solidFill>
            <a:srgbClr val="FFFFFF"/>
          </a:solidFill>
          <a:ln>
            <a:solidFill>
              <a:srgbClr val="000000"/>
            </a:solidFill>
          </a:ln>
        </p:spPr>
        <p:txBody>
          <a:bodyPr lIns="89730" tIns="44865" rIns="89730" bIns="44865"/>
          <a:lstStyle/>
          <a:p>
            <a:pPr eaLnBrk="1" hangingPunct="1"/>
            <a:endParaRPr lang="en-US" i="1">
              <a:latin typeface="Times New Roman" pitchFamily="-65" charset="0"/>
              <a:ea typeface="ＭＳ Ｐゴシック" pitchFamily="-65" charset="-128"/>
              <a:cs typeface="ＭＳ Ｐゴシック" pitchFamily="-65" charset="-128"/>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5"/>
          </p:nvPr>
        </p:nvSpPr>
        <p:spPr>
          <a:noFill/>
        </p:spPr>
        <p:txBody>
          <a:bodyPr/>
          <a:lstStyle/>
          <a:p>
            <a:fld id="{9121754E-16AF-5145-8414-A9B29F8DB391}" type="slidenum">
              <a:rPr lang="en-US">
                <a:latin typeface="Times New Roman" pitchFamily="-65" charset="0"/>
              </a:rPr>
              <a:pPr/>
              <a:t>28</a:t>
            </a:fld>
            <a:endParaRPr lang="en-US">
              <a:latin typeface="Times New Roman" pitchFamily="-65" charset="0"/>
            </a:endParaRPr>
          </a:p>
        </p:txBody>
      </p:sp>
      <p:sp>
        <p:nvSpPr>
          <p:cNvPr id="58371" name="Rectangle 2"/>
          <p:cNvSpPr>
            <a:spLocks noGrp="1" noRot="1" noChangeAspect="1" noChangeArrowheads="1" noTextEdit="1"/>
          </p:cNvSpPr>
          <p:nvPr>
            <p:ph type="sldImg"/>
          </p:nvPr>
        </p:nvSpPr>
        <p:spPr>
          <a:xfrm>
            <a:off x="1143000" y="687388"/>
            <a:ext cx="4572000" cy="3429000"/>
          </a:xfrm>
          <a:solidFill>
            <a:srgbClr val="FFFFFF"/>
          </a:solidFill>
          <a:ln/>
        </p:spPr>
      </p:sp>
      <p:sp>
        <p:nvSpPr>
          <p:cNvPr id="58372" name="Rectangle 3"/>
          <p:cNvSpPr>
            <a:spLocks noGrp="1" noChangeArrowheads="1"/>
          </p:cNvSpPr>
          <p:nvPr>
            <p:ph type="body" idx="1"/>
          </p:nvPr>
        </p:nvSpPr>
        <p:spPr>
          <a:xfrm>
            <a:off x="685800" y="4343400"/>
            <a:ext cx="5486400" cy="4113213"/>
          </a:xfrm>
          <a:solidFill>
            <a:srgbClr val="FFFFFF"/>
          </a:solidFill>
          <a:ln>
            <a:solidFill>
              <a:srgbClr val="000000"/>
            </a:solidFill>
          </a:ln>
        </p:spPr>
        <p:txBody>
          <a:bodyPr lIns="89730" tIns="44865" rIns="89730" bIns="44865"/>
          <a:lstStyle/>
          <a:p>
            <a:pPr eaLnBrk="1" hangingPunct="1"/>
            <a:endParaRPr lang="en-US" i="1">
              <a:latin typeface="Times New Roman" pitchFamily="-65" charset="0"/>
              <a:ea typeface="ＭＳ Ｐゴシック" pitchFamily="-65" charset="-128"/>
              <a:cs typeface="ＭＳ Ｐゴシック" pitchFamily="-65" charset="-128"/>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3554" name="Rectangle 7"/>
          <p:cNvSpPr>
            <a:spLocks noGrp="1" noChangeArrowheads="1"/>
          </p:cNvSpPr>
          <p:nvPr>
            <p:ph type="sldNum" sz="quarter" idx="5"/>
          </p:nvPr>
        </p:nvSpPr>
        <p:spPr>
          <a:noFill/>
        </p:spPr>
        <p:txBody>
          <a:bodyPr/>
          <a:lstStyle/>
          <a:p>
            <a:fld id="{6FFB2B64-D143-5145-8715-828DDBD8F226}" type="slidenum">
              <a:rPr lang="en-US">
                <a:latin typeface="Times New Roman" pitchFamily="-103" charset="0"/>
              </a:rPr>
              <a:pPr/>
              <a:t>6</a:t>
            </a:fld>
            <a:endParaRPr lang="en-US">
              <a:latin typeface="Times New Roman" pitchFamily="-103" charset="0"/>
            </a:endParaRPr>
          </a:p>
        </p:txBody>
      </p:sp>
      <p:sp>
        <p:nvSpPr>
          <p:cNvPr id="23555" name="Rectangle 2"/>
          <p:cNvSpPr>
            <a:spLocks noGrp="1" noRot="1" noChangeAspect="1" noChangeArrowheads="1" noTextEdit="1"/>
          </p:cNvSpPr>
          <p:nvPr>
            <p:ph type="sldImg"/>
          </p:nvPr>
        </p:nvSpPr>
        <p:spPr>
          <a:xfrm>
            <a:off x="1144588" y="687388"/>
            <a:ext cx="4570412" cy="3427412"/>
          </a:xfrm>
          <a:solidFill>
            <a:srgbClr val="FFFFFF"/>
          </a:solidFill>
          <a:ln/>
        </p:spPr>
      </p:sp>
      <p:sp>
        <p:nvSpPr>
          <p:cNvPr id="23556" name="Rectangle 3"/>
          <p:cNvSpPr>
            <a:spLocks noGrp="1" noChangeArrowheads="1"/>
          </p:cNvSpPr>
          <p:nvPr>
            <p:ph type="body" idx="1"/>
          </p:nvPr>
        </p:nvSpPr>
        <p:spPr>
          <a:xfrm>
            <a:off x="915988" y="4343400"/>
            <a:ext cx="5026025" cy="166688"/>
          </a:xfrm>
          <a:solidFill>
            <a:srgbClr val="FFFFFF"/>
          </a:solidFill>
          <a:ln>
            <a:solidFill>
              <a:srgbClr val="000000"/>
            </a:solidFill>
          </a:ln>
        </p:spPr>
        <p:txBody>
          <a:bodyPr lIns="89730" tIns="44865" rIns="89730" bIns="44865"/>
          <a:lstStyle/>
          <a:p>
            <a:pPr eaLnBrk="1" hangingPunct="1"/>
            <a:r>
              <a:rPr lang="en-US">
                <a:latin typeface="Times New Roman" pitchFamily="-103" charset="0"/>
                <a:ea typeface="ＭＳ Ｐゴシック" pitchFamily="-103" charset="-128"/>
                <a:cs typeface="ＭＳ Ｐゴシック" pitchFamily="-103" charset="-128"/>
              </a:rPr>
              <a:t>1. Ms is an pathophysiology continues to be poorly understood, which complicates the design and development of new agents</a:t>
            </a:r>
          </a:p>
          <a:p>
            <a:pPr eaLnBrk="1" hangingPunct="1"/>
            <a:r>
              <a:rPr lang="en-US">
                <a:latin typeface="Times New Roman" pitchFamily="-103" charset="0"/>
                <a:ea typeface="ＭＳ Ｐゴシック" pitchFamily="-103" charset="-128"/>
                <a:cs typeface="ＭＳ Ｐゴシック" pitchFamily="-103" charset="-128"/>
              </a:rPr>
              <a:t>2. Most of the damage occurs early in the disease process and decreases over time, although some destruction can still be observed years and decades afterward. 3. Active lesions represent acute attacks. </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6626" name="Rectangle 7"/>
          <p:cNvSpPr>
            <a:spLocks noGrp="1" noChangeArrowheads="1"/>
          </p:cNvSpPr>
          <p:nvPr>
            <p:ph type="sldNum" sz="quarter" idx="5"/>
          </p:nvPr>
        </p:nvSpPr>
        <p:spPr>
          <a:noFill/>
        </p:spPr>
        <p:txBody>
          <a:bodyPr/>
          <a:lstStyle/>
          <a:p>
            <a:fld id="{41FFABC8-53A6-DE48-B52B-CA2818DF1818}" type="slidenum">
              <a:rPr lang="en-US">
                <a:latin typeface="Times New Roman" pitchFamily="-103" charset="0"/>
              </a:rPr>
              <a:pPr/>
              <a:t>8</a:t>
            </a:fld>
            <a:endParaRPr lang="en-US">
              <a:latin typeface="Times New Roman" pitchFamily="-103" charset="0"/>
            </a:endParaRPr>
          </a:p>
        </p:txBody>
      </p:sp>
      <p:sp>
        <p:nvSpPr>
          <p:cNvPr id="26627" name="Rectangle 2"/>
          <p:cNvSpPr>
            <a:spLocks noGrp="1" noRot="1" noChangeAspect="1" noChangeArrowheads="1" noTextEdit="1"/>
          </p:cNvSpPr>
          <p:nvPr>
            <p:ph type="sldImg"/>
          </p:nvPr>
        </p:nvSpPr>
        <p:spPr>
          <a:xfrm>
            <a:off x="1144588" y="687388"/>
            <a:ext cx="4570412" cy="3427412"/>
          </a:xfrm>
          <a:solidFill>
            <a:srgbClr val="FFFFFF"/>
          </a:solidFill>
          <a:ln/>
        </p:spPr>
      </p:sp>
      <p:sp>
        <p:nvSpPr>
          <p:cNvPr id="26628" name="Rectangle 3"/>
          <p:cNvSpPr>
            <a:spLocks noGrp="1" noChangeArrowheads="1"/>
          </p:cNvSpPr>
          <p:nvPr>
            <p:ph type="body" idx="1"/>
          </p:nvPr>
        </p:nvSpPr>
        <p:spPr>
          <a:xfrm>
            <a:off x="915988" y="4343400"/>
            <a:ext cx="5026025" cy="166688"/>
          </a:xfrm>
          <a:solidFill>
            <a:srgbClr val="FFFFFF"/>
          </a:solidFill>
          <a:ln>
            <a:solidFill>
              <a:srgbClr val="000000"/>
            </a:solidFill>
          </a:ln>
        </p:spPr>
        <p:txBody>
          <a:bodyPr lIns="89730" tIns="44865" rIns="89730" bIns="44865"/>
          <a:lstStyle/>
          <a:p>
            <a:pPr eaLnBrk="1" hangingPunct="1"/>
            <a:r>
              <a:rPr lang="en-US">
                <a:latin typeface="Times New Roman" pitchFamily="-103" charset="0"/>
                <a:ea typeface="ＭＳ Ｐゴシック" pitchFamily="-103" charset="-128"/>
                <a:cs typeface="ＭＳ Ｐゴシック" pitchFamily="-103" charset="-128"/>
              </a:rPr>
              <a:t>Damage starts immediately upon inception, damage is continuous </a:t>
            </a:r>
          </a:p>
          <a:p>
            <a:pPr eaLnBrk="1" hangingPunct="1"/>
            <a:r>
              <a:rPr lang="en-US">
                <a:latin typeface="Times New Roman" pitchFamily="-103" charset="0"/>
                <a:ea typeface="ＭＳ Ｐゴシック" pitchFamily="-103" charset="-128"/>
                <a:cs typeface="ＭＳ Ｐゴシック" pitchFamily="-103" charset="-128"/>
              </a:rPr>
              <a:t>Disease is hetegeneous: each person’s progression to disability is different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a:noFill/>
        </p:spPr>
        <p:txBody>
          <a:bodyPr/>
          <a:lstStyle/>
          <a:p>
            <a:fld id="{050DCFC2-3428-5A4D-A328-DEB905088BEB}" type="slidenum">
              <a:rPr lang="en-US">
                <a:latin typeface="Times New Roman" pitchFamily="-103" charset="0"/>
              </a:rPr>
              <a:pPr/>
              <a:t>11</a:t>
            </a:fld>
            <a:endParaRPr lang="en-US">
              <a:latin typeface="Times New Roman" pitchFamily="-103" charset="0"/>
            </a:endParaRPr>
          </a:p>
        </p:txBody>
      </p:sp>
      <p:sp>
        <p:nvSpPr>
          <p:cNvPr id="32771" name="Rectangle 2"/>
          <p:cNvSpPr>
            <a:spLocks noGrp="1" noRot="1" noChangeAspect="1" noChangeArrowheads="1" noTextEdit="1"/>
          </p:cNvSpPr>
          <p:nvPr>
            <p:ph type="sldImg"/>
          </p:nvPr>
        </p:nvSpPr>
        <p:spPr>
          <a:xfrm>
            <a:off x="1144588" y="687388"/>
            <a:ext cx="4570412" cy="3427412"/>
          </a:xfrm>
          <a:solidFill>
            <a:srgbClr val="FFFFFF"/>
          </a:solidFill>
          <a:ln/>
        </p:spPr>
      </p:sp>
      <p:sp>
        <p:nvSpPr>
          <p:cNvPr id="32772" name="Rectangle 3"/>
          <p:cNvSpPr>
            <a:spLocks noGrp="1" noChangeArrowheads="1"/>
          </p:cNvSpPr>
          <p:nvPr>
            <p:ph type="body" idx="1"/>
          </p:nvPr>
        </p:nvSpPr>
        <p:spPr>
          <a:xfrm>
            <a:off x="915988" y="4343400"/>
            <a:ext cx="5026025" cy="166688"/>
          </a:xfrm>
          <a:solidFill>
            <a:srgbClr val="FFFFFF"/>
          </a:solidFill>
          <a:ln>
            <a:solidFill>
              <a:srgbClr val="000000"/>
            </a:solidFill>
          </a:ln>
        </p:spPr>
        <p:txBody>
          <a:bodyPr lIns="89730" tIns="44865" rIns="89730" bIns="44865"/>
          <a:lstStyle/>
          <a:p>
            <a:pPr eaLnBrk="1" hangingPunct="1"/>
            <a:r>
              <a:rPr lang="en-US">
                <a:latin typeface="Times New Roman" pitchFamily="-103" charset="0"/>
                <a:ea typeface="ＭＳ Ｐゴシック" pitchFamily="-103" charset="-128"/>
                <a:cs typeface="ＭＳ Ｐゴシック" pitchFamily="-103" charset="-128"/>
              </a:rPr>
              <a:t>Only 55% of MS pts are currently treated (170k), high drop out rate</a:t>
            </a:r>
          </a:p>
          <a:p>
            <a:pPr eaLnBrk="1" hangingPunct="1"/>
            <a:r>
              <a:rPr lang="en-US">
                <a:latin typeface="Times New Roman" pitchFamily="-103" charset="0"/>
                <a:ea typeface="ＭＳ Ｐゴシック" pitchFamily="-103" charset="-128"/>
                <a:cs typeface="ＭＳ Ｐゴシック" pitchFamily="-103" charset="-128"/>
              </a:rPr>
              <a:t>Young average age of onset – people could live with MS for decades, therapies safe for long term use</a:t>
            </a:r>
          </a:p>
          <a:p>
            <a:pPr eaLnBrk="1" hangingPunct="1"/>
            <a:r>
              <a:rPr lang="en-US">
                <a:latin typeface="Times New Roman" pitchFamily="-103" charset="0"/>
                <a:ea typeface="ＭＳ Ｐゴシック" pitchFamily="-103" charset="-128"/>
                <a:cs typeface="ＭＳ Ｐゴシック" pitchFamily="-103" charset="-128"/>
              </a:rPr>
              <a:t>People to die from associated complications, can live a bit less longer – 5-6 yrs</a:t>
            </a:r>
          </a:p>
          <a:p>
            <a:pPr eaLnBrk="1" hangingPunct="1"/>
            <a:r>
              <a:rPr lang="en-US">
                <a:latin typeface="Times New Roman" pitchFamily="-103" charset="0"/>
                <a:ea typeface="ＭＳ Ｐゴシック" pitchFamily="-103" charset="-128"/>
                <a:cs typeface="ＭＳ Ｐゴシック" pitchFamily="-103" charset="-128"/>
              </a:rPr>
              <a:t>impacts qol, important factors tolerability, live with it a long time</a:t>
            </a:r>
          </a:p>
          <a:p>
            <a:pPr eaLnBrk="1" hangingPunct="1"/>
            <a:endParaRPr lang="en-US">
              <a:latin typeface="Times New Roman" pitchFamily="-103" charset="0"/>
              <a:ea typeface="ＭＳ Ｐゴシック" pitchFamily="-103" charset="-128"/>
              <a:cs typeface="ＭＳ Ｐゴシック" pitchFamily="-103" charset="-128"/>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5842" name="Rectangle 7"/>
          <p:cNvSpPr>
            <a:spLocks noGrp="1" noChangeArrowheads="1"/>
          </p:cNvSpPr>
          <p:nvPr>
            <p:ph type="sldNum" sz="quarter" idx="5"/>
          </p:nvPr>
        </p:nvSpPr>
        <p:spPr>
          <a:noFill/>
        </p:spPr>
        <p:txBody>
          <a:bodyPr/>
          <a:lstStyle/>
          <a:p>
            <a:fld id="{2FE8F0F3-6CB3-7046-970F-FE101199C154}" type="slidenum">
              <a:rPr lang="en-US">
                <a:latin typeface="Times New Roman" pitchFamily="-103" charset="0"/>
              </a:rPr>
              <a:pPr/>
              <a:t>13</a:t>
            </a:fld>
            <a:endParaRPr lang="en-US">
              <a:latin typeface="Times New Roman" pitchFamily="-103" charset="0"/>
            </a:endParaRPr>
          </a:p>
        </p:txBody>
      </p:sp>
      <p:sp>
        <p:nvSpPr>
          <p:cNvPr id="35843" name="Rectangle 2"/>
          <p:cNvSpPr>
            <a:spLocks noGrp="1" noRot="1" noChangeAspect="1" noChangeArrowheads="1" noTextEdit="1"/>
          </p:cNvSpPr>
          <p:nvPr>
            <p:ph type="sldImg"/>
          </p:nvPr>
        </p:nvSpPr>
        <p:spPr>
          <a:xfrm>
            <a:off x="1144588" y="687388"/>
            <a:ext cx="4570412" cy="3427412"/>
          </a:xfrm>
          <a:solidFill>
            <a:srgbClr val="FFFFFF"/>
          </a:solidFill>
          <a:ln/>
        </p:spPr>
      </p:sp>
      <p:sp>
        <p:nvSpPr>
          <p:cNvPr id="35844" name="Rectangle 3"/>
          <p:cNvSpPr>
            <a:spLocks noGrp="1" noChangeArrowheads="1"/>
          </p:cNvSpPr>
          <p:nvPr>
            <p:ph type="body" idx="1"/>
          </p:nvPr>
        </p:nvSpPr>
        <p:spPr>
          <a:xfrm>
            <a:off x="915988" y="4343400"/>
            <a:ext cx="5026025" cy="166688"/>
          </a:xfrm>
          <a:solidFill>
            <a:srgbClr val="FFFFFF"/>
          </a:solidFill>
          <a:ln>
            <a:solidFill>
              <a:srgbClr val="000000"/>
            </a:solidFill>
          </a:ln>
        </p:spPr>
        <p:txBody>
          <a:bodyPr lIns="89730" tIns="44865" rIns="89730" bIns="44865"/>
          <a:lstStyle/>
          <a:p>
            <a:pPr eaLnBrk="1" hangingPunct="1"/>
            <a:r>
              <a:rPr lang="en-US">
                <a:latin typeface="Times New Roman" pitchFamily="-103" charset="0"/>
                <a:ea typeface="ＭＳ Ｐゴシック" pitchFamily="-103" charset="-128"/>
                <a:cs typeface="ＭＳ Ｐゴシック" pitchFamily="-103" charset="-128"/>
              </a:rPr>
              <a:t>Symptoms vary from patient to patient</a:t>
            </a:r>
          </a:p>
          <a:p>
            <a:pPr eaLnBrk="1" hangingPunct="1"/>
            <a:r>
              <a:rPr lang="en-US">
                <a:latin typeface="Times New Roman" pitchFamily="-103" charset="0"/>
                <a:ea typeface="ＭＳ Ｐゴシック" pitchFamily="-103" charset="-128"/>
                <a:cs typeface="ＭＳ Ｐゴシック" pitchFamily="-103" charset="-128"/>
              </a:rPr>
              <a:t>Lesion location determines symptoms</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7890" name="Rectangle 7"/>
          <p:cNvSpPr>
            <a:spLocks noGrp="1" noChangeArrowheads="1"/>
          </p:cNvSpPr>
          <p:nvPr>
            <p:ph type="sldNum" sz="quarter" idx="5"/>
          </p:nvPr>
        </p:nvSpPr>
        <p:spPr>
          <a:noFill/>
        </p:spPr>
        <p:txBody>
          <a:bodyPr/>
          <a:lstStyle/>
          <a:p>
            <a:fld id="{F1E6A1D2-CB16-5645-9146-55CD5D2835BC}" type="slidenum">
              <a:rPr lang="en-US">
                <a:latin typeface="Times New Roman" pitchFamily="-103" charset="0"/>
              </a:rPr>
              <a:pPr/>
              <a:t>14</a:t>
            </a:fld>
            <a:endParaRPr lang="en-US">
              <a:latin typeface="Times New Roman" pitchFamily="-103" charset="0"/>
            </a:endParaRPr>
          </a:p>
        </p:txBody>
      </p:sp>
      <p:sp>
        <p:nvSpPr>
          <p:cNvPr id="37891" name="Rectangle 2"/>
          <p:cNvSpPr>
            <a:spLocks noGrp="1" noRot="1" noChangeAspect="1" noChangeArrowheads="1" noTextEdit="1"/>
          </p:cNvSpPr>
          <p:nvPr>
            <p:ph type="sldImg"/>
          </p:nvPr>
        </p:nvSpPr>
        <p:spPr>
          <a:xfrm>
            <a:off x="1144588" y="687388"/>
            <a:ext cx="4570412" cy="3427412"/>
          </a:xfrm>
          <a:solidFill>
            <a:srgbClr val="FFFFFF"/>
          </a:solidFill>
          <a:ln/>
        </p:spPr>
      </p:sp>
      <p:sp>
        <p:nvSpPr>
          <p:cNvPr id="37892" name="Rectangle 3"/>
          <p:cNvSpPr>
            <a:spLocks noGrp="1" noChangeArrowheads="1"/>
          </p:cNvSpPr>
          <p:nvPr>
            <p:ph type="body" idx="1"/>
          </p:nvPr>
        </p:nvSpPr>
        <p:spPr>
          <a:xfrm>
            <a:off x="915988" y="4343400"/>
            <a:ext cx="5026025" cy="166688"/>
          </a:xfrm>
          <a:solidFill>
            <a:srgbClr val="FFFFFF"/>
          </a:solidFill>
          <a:ln>
            <a:solidFill>
              <a:srgbClr val="000000"/>
            </a:solidFill>
          </a:ln>
        </p:spPr>
        <p:txBody>
          <a:bodyPr lIns="89730" tIns="44865" rIns="89730" bIns="44865"/>
          <a:lstStyle/>
          <a:p>
            <a:pPr eaLnBrk="1" hangingPunct="1"/>
            <a:r>
              <a:rPr lang="en-US" sz="700">
                <a:solidFill>
                  <a:srgbClr val="003366"/>
                </a:solidFill>
                <a:latin typeface="Times New Roman" pitchFamily="-103" charset="0"/>
                <a:ea typeface="ＭＳ Ｐゴシック" pitchFamily="-103" charset="-128"/>
                <a:cs typeface="ＭＳ Ｐゴシック" pitchFamily="-103" charset="-128"/>
              </a:rPr>
              <a:t>A diagnosis of exclusion: no clinical, laboratory, or imaging finding in MS – ultimately a clinical decision based on weighing factors that support the diagnosis</a:t>
            </a:r>
            <a:br>
              <a:rPr lang="en-US" sz="700">
                <a:solidFill>
                  <a:srgbClr val="003366"/>
                </a:solidFill>
                <a:latin typeface="Times New Roman" pitchFamily="-103" charset="0"/>
                <a:ea typeface="ＭＳ Ｐゴシック" pitchFamily="-103" charset="-128"/>
                <a:cs typeface="ＭＳ Ｐゴシック" pitchFamily="-103" charset="-128"/>
              </a:rPr>
            </a:br>
            <a:r>
              <a:rPr lang="en-US">
                <a:latin typeface="Times New Roman" pitchFamily="-103" charset="0"/>
                <a:ea typeface="ＭＳ Ｐゴシック" pitchFamily="-103" charset="-128"/>
                <a:cs typeface="ＭＳ Ｐゴシック" pitchFamily="-103" charset="-128"/>
              </a:rPr>
              <a:t>Subset of neurologists that focus on MS</a:t>
            </a:r>
          </a:p>
          <a:p>
            <a:pPr eaLnBrk="1" hangingPunct="1"/>
            <a:r>
              <a:rPr lang="en-US">
                <a:latin typeface="Times New Roman" pitchFamily="-103" charset="0"/>
                <a:ea typeface="ＭＳ Ｐゴシック" pitchFamily="-103" charset="-128"/>
                <a:cs typeface="ＭＳ Ｐゴシック" pitchFamily="-103" charset="-128"/>
              </a:rPr>
              <a:t>depression in multiple sclerosis is not only due to the social and psychologic impact of MS but to the disease process itself </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9938" name="Rectangle 7"/>
          <p:cNvSpPr>
            <a:spLocks noGrp="1" noChangeArrowheads="1"/>
          </p:cNvSpPr>
          <p:nvPr>
            <p:ph type="sldNum" sz="quarter" idx="5"/>
          </p:nvPr>
        </p:nvSpPr>
        <p:spPr>
          <a:noFill/>
        </p:spPr>
        <p:txBody>
          <a:bodyPr/>
          <a:lstStyle/>
          <a:p>
            <a:fld id="{01EFE40E-4FFB-FB41-A13C-F190400C264C}" type="slidenum">
              <a:rPr lang="en-US">
                <a:latin typeface="Times New Roman" pitchFamily="-103" charset="0"/>
              </a:rPr>
              <a:pPr/>
              <a:t>15</a:t>
            </a:fld>
            <a:endParaRPr lang="en-US">
              <a:latin typeface="Times New Roman" pitchFamily="-103" charset="0"/>
            </a:endParaRPr>
          </a:p>
        </p:txBody>
      </p:sp>
      <p:sp>
        <p:nvSpPr>
          <p:cNvPr id="39939" name="Rectangle 2"/>
          <p:cNvSpPr>
            <a:spLocks noGrp="1" noRot="1" noChangeAspect="1" noChangeArrowheads="1" noTextEdit="1"/>
          </p:cNvSpPr>
          <p:nvPr>
            <p:ph type="sldImg"/>
          </p:nvPr>
        </p:nvSpPr>
        <p:spPr>
          <a:xfrm>
            <a:off x="1144588" y="687388"/>
            <a:ext cx="4570412" cy="3427412"/>
          </a:xfrm>
          <a:solidFill>
            <a:srgbClr val="FFFFFF"/>
          </a:solidFill>
          <a:ln/>
        </p:spPr>
      </p:sp>
      <p:sp>
        <p:nvSpPr>
          <p:cNvPr id="39940" name="Rectangle 3"/>
          <p:cNvSpPr>
            <a:spLocks noGrp="1" noChangeArrowheads="1"/>
          </p:cNvSpPr>
          <p:nvPr>
            <p:ph type="body" idx="1"/>
          </p:nvPr>
        </p:nvSpPr>
        <p:spPr>
          <a:xfrm>
            <a:off x="915988" y="4343400"/>
            <a:ext cx="5026025" cy="166688"/>
          </a:xfrm>
          <a:solidFill>
            <a:srgbClr val="FFFFFF"/>
          </a:solidFill>
          <a:ln>
            <a:solidFill>
              <a:srgbClr val="000000"/>
            </a:solidFill>
          </a:ln>
        </p:spPr>
        <p:txBody>
          <a:bodyPr lIns="89730" tIns="44865" rIns="89730" bIns="44865"/>
          <a:lstStyle/>
          <a:p>
            <a:pPr eaLnBrk="1" hangingPunct="1"/>
            <a:endParaRPr lang="en-US">
              <a:latin typeface="Times New Roman" pitchFamily="-103" charset="0"/>
              <a:ea typeface="ＭＳ Ｐゴシック" pitchFamily="-103" charset="-128"/>
              <a:cs typeface="ＭＳ Ｐゴシック" pitchFamily="-103" charset="-128"/>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a:noFill/>
        </p:spPr>
        <p:txBody>
          <a:bodyPr/>
          <a:lstStyle/>
          <a:p>
            <a:fld id="{E699BD80-12B0-994B-8496-784543FFCD84}" type="slidenum">
              <a:rPr lang="en-US">
                <a:latin typeface="Times New Roman" pitchFamily="-103" charset="0"/>
              </a:rPr>
              <a:pPr/>
              <a:t>16</a:t>
            </a:fld>
            <a:endParaRPr lang="en-US">
              <a:latin typeface="Times New Roman" pitchFamily="-103" charset="0"/>
            </a:endParaRPr>
          </a:p>
        </p:txBody>
      </p:sp>
      <p:sp>
        <p:nvSpPr>
          <p:cNvPr id="41987" name="Rectangle 2"/>
          <p:cNvSpPr>
            <a:spLocks noGrp="1" noRot="1" noChangeAspect="1" noChangeArrowheads="1" noTextEdit="1"/>
          </p:cNvSpPr>
          <p:nvPr>
            <p:ph type="sldImg"/>
          </p:nvPr>
        </p:nvSpPr>
        <p:spPr>
          <a:xfrm>
            <a:off x="1143000" y="687388"/>
            <a:ext cx="4572000" cy="3429000"/>
          </a:xfrm>
          <a:solidFill>
            <a:srgbClr val="FFFFFF"/>
          </a:solidFill>
          <a:ln/>
        </p:spPr>
      </p:sp>
      <p:sp>
        <p:nvSpPr>
          <p:cNvPr id="41988" name="Rectangle 3"/>
          <p:cNvSpPr>
            <a:spLocks noGrp="1" noChangeArrowheads="1"/>
          </p:cNvSpPr>
          <p:nvPr>
            <p:ph type="body" idx="1"/>
          </p:nvPr>
        </p:nvSpPr>
        <p:spPr>
          <a:xfrm>
            <a:off x="685800" y="4343400"/>
            <a:ext cx="5486400" cy="4113213"/>
          </a:xfrm>
          <a:solidFill>
            <a:srgbClr val="FFFFFF"/>
          </a:solidFill>
          <a:ln>
            <a:solidFill>
              <a:srgbClr val="000000"/>
            </a:solidFill>
          </a:ln>
        </p:spPr>
        <p:txBody>
          <a:bodyPr lIns="89730" tIns="44865" rIns="89730" bIns="44865"/>
          <a:lstStyle/>
          <a:p>
            <a:pPr marL="228600" indent="-228600" eaLnBrk="1" hangingPunct="1">
              <a:buFontTx/>
              <a:buAutoNum type="arabicPeriod"/>
            </a:pPr>
            <a:r>
              <a:rPr lang="en-US" sz="1600">
                <a:latin typeface="Times New Roman" pitchFamily="-103" charset="0"/>
                <a:ea typeface="ＭＳ Ｐゴシック" pitchFamily="-103" charset="-128"/>
                <a:cs typeface="ＭＳ Ｐゴシック" pitchFamily="-103" charset="-128"/>
              </a:rPr>
              <a:t>Familiar with these forms, graphs visually depict disease and disability progression over time – become more meaningful when you take a closer look</a:t>
            </a:r>
          </a:p>
          <a:p>
            <a:pPr marL="228600" indent="-228600" eaLnBrk="1" hangingPunct="1">
              <a:buFontTx/>
              <a:buAutoNum type="arabicPeriod"/>
            </a:pPr>
            <a:r>
              <a:rPr lang="en-US" sz="1600">
                <a:latin typeface="Times New Roman" pitchFamily="-103" charset="0"/>
                <a:ea typeface="ＭＳ Ｐゴシック" pitchFamily="-103" charset="-128"/>
                <a:cs typeface="ＭＳ Ｐゴシック" pitchFamily="-103" charset="-128"/>
              </a:rPr>
              <a:t>RR well defined acute attacks with full recovery, residual neurological deficit est over time – at this stage little or no progression between attacks</a:t>
            </a:r>
          </a:p>
          <a:p>
            <a:pPr marL="228600" indent="-228600" eaLnBrk="1" hangingPunct="1"/>
            <a:r>
              <a:rPr lang="en-US" sz="1600">
                <a:latin typeface="Times New Roman" pitchFamily="-103" charset="0"/>
                <a:ea typeface="ＭＳ Ｐゴシック" pitchFamily="-103" charset="-128"/>
                <a:cs typeface="ＭＳ Ｐゴシック" pitchFamily="-103" charset="-128"/>
              </a:rPr>
              <a:t>3. SP Relapses decline </a:t>
            </a:r>
          </a:p>
          <a:p>
            <a:pPr marL="228600" indent="-228600" eaLnBrk="1" hangingPunct="1"/>
            <a:r>
              <a:rPr lang="en-US" sz="1600">
                <a:latin typeface="Times New Roman" pitchFamily="-103" charset="0"/>
                <a:ea typeface="ＭＳ Ｐゴシック" pitchFamily="-103" charset="-128"/>
                <a:cs typeface="ＭＳ Ｐゴシック" pitchFamily="-103" charset="-128"/>
              </a:rPr>
              <a:t>4. PP we see progression PP progressively increasing disiability from the start w/o relapses,</a:t>
            </a:r>
          </a:p>
          <a:p>
            <a:pPr marL="228600" indent="-228600" eaLnBrk="1" hangingPunct="1"/>
            <a:r>
              <a:rPr lang="en-US" sz="1600">
                <a:latin typeface="Times New Roman" pitchFamily="-103" charset="0"/>
                <a:ea typeface="ＭＳ Ｐゴシック" pitchFamily="-103" charset="-128"/>
                <a:cs typeface="ＭＳ Ｐゴシック" pitchFamily="-103" charset="-128"/>
              </a:rPr>
              <a:t>5. SP a hybrid of these two disease forms (hence the two colors), pts exhibiting periods of intense symptoms, with only MINOR remission in between</a:t>
            </a:r>
          </a:p>
          <a:p>
            <a:pPr marL="228600" indent="-228600" eaLnBrk="1" hangingPunct="1"/>
            <a:r>
              <a:rPr lang="en-US" sz="1600">
                <a:latin typeface="Times New Roman" pitchFamily="-103" charset="0"/>
                <a:ea typeface="ＭＳ Ｐゴシック" pitchFamily="-103" charset="-128"/>
                <a:cs typeface="ＭＳ Ｐゴシック" pitchFamily="-103" charset="-128"/>
              </a:rPr>
              <a:t>Somewhat controversial, 1%</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6082" name="Rectangle 7"/>
          <p:cNvSpPr>
            <a:spLocks noGrp="1" noChangeArrowheads="1"/>
          </p:cNvSpPr>
          <p:nvPr>
            <p:ph type="sldNum" sz="quarter" idx="5"/>
          </p:nvPr>
        </p:nvSpPr>
        <p:spPr>
          <a:noFill/>
        </p:spPr>
        <p:txBody>
          <a:bodyPr/>
          <a:lstStyle/>
          <a:p>
            <a:fld id="{DA0F36BA-6736-7047-833D-6944C909CB8B}" type="slidenum">
              <a:rPr lang="en-US">
                <a:latin typeface="Times New Roman" pitchFamily="-103" charset="0"/>
              </a:rPr>
              <a:pPr/>
              <a:t>20</a:t>
            </a:fld>
            <a:endParaRPr lang="en-US">
              <a:latin typeface="Times New Roman" pitchFamily="-103" charset="0"/>
            </a:endParaRPr>
          </a:p>
        </p:txBody>
      </p:sp>
      <p:sp>
        <p:nvSpPr>
          <p:cNvPr id="46083" name="Rectangle 2"/>
          <p:cNvSpPr>
            <a:spLocks noGrp="1" noRot="1" noChangeAspect="1" noChangeArrowheads="1" noTextEdit="1"/>
          </p:cNvSpPr>
          <p:nvPr>
            <p:ph type="sldImg"/>
          </p:nvPr>
        </p:nvSpPr>
        <p:spPr>
          <a:xfrm>
            <a:off x="1143000" y="687388"/>
            <a:ext cx="4572000" cy="3429000"/>
          </a:xfrm>
          <a:solidFill>
            <a:srgbClr val="FFFFFF"/>
          </a:solidFill>
          <a:ln/>
        </p:spPr>
      </p:sp>
      <p:sp>
        <p:nvSpPr>
          <p:cNvPr id="46084" name="Rectangle 3"/>
          <p:cNvSpPr>
            <a:spLocks noGrp="1" noChangeArrowheads="1"/>
          </p:cNvSpPr>
          <p:nvPr>
            <p:ph type="body" idx="1"/>
          </p:nvPr>
        </p:nvSpPr>
        <p:spPr>
          <a:xfrm>
            <a:off x="685800" y="4343400"/>
            <a:ext cx="5486400" cy="4113213"/>
          </a:xfrm>
          <a:solidFill>
            <a:srgbClr val="FFFFFF"/>
          </a:solidFill>
          <a:ln>
            <a:solidFill>
              <a:srgbClr val="000000"/>
            </a:solidFill>
          </a:ln>
        </p:spPr>
        <p:txBody>
          <a:bodyPr lIns="89730" tIns="44865" rIns="89730" bIns="44865"/>
          <a:lstStyle/>
          <a:p>
            <a:r>
              <a:rPr lang="en-US">
                <a:latin typeface="Times New Roman" pitchFamily="-103" charset="0"/>
                <a:ea typeface="ＭＳ Ｐゴシック" pitchFamily="-103" charset="-128"/>
                <a:cs typeface="ＭＳ Ｐゴシック" pitchFamily="-103" charset="-128"/>
              </a:rPr>
              <a:t>Some experts think that developing a single agent to treat both forms of MS is impossible, and that a more appropriate strategy is to target the inflammatiory/relapsing  and degenerative /progressive  components of the disesae. </a:t>
            </a:r>
          </a:p>
          <a:p>
            <a:endParaRPr lang="en-US">
              <a:latin typeface="Times New Roman" pitchFamily="-103" charset="0"/>
              <a:ea typeface="ＭＳ Ｐゴシック" pitchFamily="-103" charset="-128"/>
              <a:cs typeface="ＭＳ Ｐゴシック" pitchFamily="-103" charset="-128"/>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B091881B-028D-EF42-B49E-35E48F97BE8B}" type="datetimeFigureOut">
              <a:rPr lang="en-US" smtClean="0"/>
              <a:pPr/>
              <a:t>3/22/15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CD4AE7-F5FF-9D43-8BD4-FB7234C03890}"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091881B-028D-EF42-B49E-35E48F97BE8B}" type="datetimeFigureOut">
              <a:rPr lang="en-US" smtClean="0"/>
              <a:pPr/>
              <a:t>3/22/15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CD4AE7-F5FF-9D43-8BD4-FB7234C03890}"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091881B-028D-EF42-B49E-35E48F97BE8B}" type="datetimeFigureOut">
              <a:rPr lang="en-US" smtClean="0"/>
              <a:pPr/>
              <a:t>3/22/15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CD4AE7-F5FF-9D43-8BD4-FB7234C03890}"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Only">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685800" y="609600"/>
            <a:ext cx="7772400" cy="5486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4CAF3182-8D74-1148-9ED8-05CB6A39F58C}" type="slidenum">
              <a:rPr lang="en-US"/>
              <a:pPr>
                <a:defRPr/>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091881B-028D-EF42-B49E-35E48F97BE8B}" type="datetimeFigureOut">
              <a:rPr lang="en-US" smtClean="0"/>
              <a:pPr/>
              <a:t>3/22/15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CD4AE7-F5FF-9D43-8BD4-FB7234C03890}"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091881B-028D-EF42-B49E-35E48F97BE8B}" type="datetimeFigureOut">
              <a:rPr lang="en-US" smtClean="0"/>
              <a:pPr/>
              <a:t>3/22/15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CD4AE7-F5FF-9D43-8BD4-FB7234C03890}"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B091881B-028D-EF42-B49E-35E48F97BE8B}" type="datetimeFigureOut">
              <a:rPr lang="en-US" smtClean="0"/>
              <a:pPr/>
              <a:t>3/22/15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CD4AE7-F5FF-9D43-8BD4-FB7234C03890}"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B091881B-028D-EF42-B49E-35E48F97BE8B}" type="datetimeFigureOut">
              <a:rPr lang="en-US" smtClean="0"/>
              <a:pPr/>
              <a:t>3/22/15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CD4AE7-F5FF-9D43-8BD4-FB7234C03890}"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B091881B-028D-EF42-B49E-35E48F97BE8B}" type="datetimeFigureOut">
              <a:rPr lang="en-US" smtClean="0"/>
              <a:pPr/>
              <a:t>3/22/15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CD4AE7-F5FF-9D43-8BD4-FB7234C03890}"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091881B-028D-EF42-B49E-35E48F97BE8B}" type="datetimeFigureOut">
              <a:rPr lang="en-US" smtClean="0"/>
              <a:pPr/>
              <a:t>3/22/15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CD4AE7-F5FF-9D43-8BD4-FB7234C03890}"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091881B-028D-EF42-B49E-35E48F97BE8B}" type="datetimeFigureOut">
              <a:rPr lang="en-US" smtClean="0"/>
              <a:pPr/>
              <a:t>3/22/15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CD4AE7-F5FF-9D43-8BD4-FB7234C03890}"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091881B-028D-EF42-B49E-35E48F97BE8B}" type="datetimeFigureOut">
              <a:rPr lang="en-US" smtClean="0"/>
              <a:pPr/>
              <a:t>3/22/15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CD4AE7-F5FF-9D43-8BD4-FB7234C03890}"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091881B-028D-EF42-B49E-35E48F97BE8B}" type="datetimeFigureOut">
              <a:rPr lang="en-US" smtClean="0"/>
              <a:pPr/>
              <a:t>3/22/15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5CD4AE7-F5FF-9D43-8BD4-FB7234C03890}"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4.xml"/><Relationship Id="rId5" Type="http://schemas.openxmlformats.org/officeDocument/2006/relationships/oleObject" Target="../embeddings/oleObject1.bin"/><Relationship Id="rId1" Type="http://schemas.openxmlformats.org/officeDocument/2006/relationships/vmlDrawing" Target="../drawings/vmlDrawing1.vml"/><Relationship Id="rId2" Type="http://schemas.openxmlformats.org/officeDocument/2006/relationships/tags" Target="../tags/tag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14.png"/><Relationship Id="rId1" Type="http://schemas.openxmlformats.org/officeDocument/2006/relationships/slideLayout" Target="../slideLayouts/slideLayout12.xml"/><Relationship Id="rId2" Type="http://schemas.openxmlformats.org/officeDocument/2006/relationships/notesSlide" Target="../notesSlides/notesSlide8.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8.png"/><Relationship Id="rId1" Type="http://schemas.openxmlformats.org/officeDocument/2006/relationships/slideLayout" Target="../slideLayouts/slideLayout12.xml"/><Relationship Id="rId2"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8.png"/><Relationship Id="rId1" Type="http://schemas.openxmlformats.org/officeDocument/2006/relationships/slideLayout" Target="../slideLayouts/slideLayout7.xml"/><Relationship Id="rId2" Type="http://schemas.openxmlformats.org/officeDocument/2006/relationships/image" Target="../media/image1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hyperlink" Target="http://www.multsclerosis.org/progressiverelapsingmultiplesclerosis.html" TargetMode="External"/><Relationship Id="rId4" Type="http://schemas.openxmlformats.org/officeDocument/2006/relationships/image" Target="../media/image20.jpeg"/><Relationship Id="rId1" Type="http://schemas.openxmlformats.org/officeDocument/2006/relationships/slideLayout" Target="../slideLayouts/slideLayout12.xml"/><Relationship Id="rId2" Type="http://schemas.openxmlformats.org/officeDocument/2006/relationships/notesSlide" Target="../notesSlides/notesSlide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1.png"/><Relationship Id="rId3" Type="http://schemas.openxmlformats.org/officeDocument/2006/relationships/image" Target="../media/image2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3.png"/><Relationship Id="rId3" Type="http://schemas.openxmlformats.org/officeDocument/2006/relationships/image" Target="../media/image22.png"/></Relationships>
</file>

<file path=ppt/slides/_rels/slide25.xml.rels><?xml version="1.0" encoding="UTF-8" standalone="yes"?>
<Relationships xmlns="http://schemas.openxmlformats.org/package/2006/relationships"><Relationship Id="rId3" Type="http://schemas.openxmlformats.org/officeDocument/2006/relationships/tags" Target="../tags/tag4.xml"/><Relationship Id="rId4" Type="http://schemas.openxmlformats.org/officeDocument/2006/relationships/tags" Target="../tags/tag5.xml"/><Relationship Id="rId5" Type="http://schemas.openxmlformats.org/officeDocument/2006/relationships/tags" Target="../tags/tag6.xml"/><Relationship Id="rId6" Type="http://schemas.openxmlformats.org/officeDocument/2006/relationships/tags" Target="../tags/tag7.xml"/><Relationship Id="rId7" Type="http://schemas.openxmlformats.org/officeDocument/2006/relationships/tags" Target="../tags/tag8.xml"/><Relationship Id="rId8" Type="http://schemas.openxmlformats.org/officeDocument/2006/relationships/tags" Target="../tags/tag9.xml"/><Relationship Id="rId9" Type="http://schemas.openxmlformats.org/officeDocument/2006/relationships/tags" Target="../tags/tag10.xml"/><Relationship Id="rId10" Type="http://schemas.openxmlformats.org/officeDocument/2006/relationships/slideLayout" Target="../slideLayouts/slideLayout2.xml"/><Relationship Id="rId11" Type="http://schemas.openxmlformats.org/officeDocument/2006/relationships/notesSlide" Target="../notesSlides/notesSlide12.xml"/><Relationship Id="rId1" Type="http://schemas.openxmlformats.org/officeDocument/2006/relationships/tags" Target="../tags/tag2.xml"/><Relationship Id="rId2" Type="http://schemas.openxmlformats.org/officeDocument/2006/relationships/tags" Target="../tags/tag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4.png"/><Relationship Id="rId3" Type="http://schemas.openxmlformats.org/officeDocument/2006/relationships/image" Target="../media/image2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6.png"/></Relationships>
</file>

<file path=ppt/slides/_rels/slide28.xml.rels><?xml version="1.0" encoding="UTF-8" standalone="yes"?>
<Relationships xmlns="http://schemas.openxmlformats.org/package/2006/relationships"><Relationship Id="rId3" Type="http://schemas.openxmlformats.org/officeDocument/2006/relationships/tags" Target="../tags/tag13.xml"/><Relationship Id="rId4" Type="http://schemas.openxmlformats.org/officeDocument/2006/relationships/tags" Target="../tags/tag14.xml"/><Relationship Id="rId5" Type="http://schemas.openxmlformats.org/officeDocument/2006/relationships/tags" Target="../tags/tag15.xml"/><Relationship Id="rId6" Type="http://schemas.openxmlformats.org/officeDocument/2006/relationships/slideLayout" Target="../slideLayouts/slideLayout2.xml"/><Relationship Id="rId7" Type="http://schemas.openxmlformats.org/officeDocument/2006/relationships/notesSlide" Target="../notesSlides/notesSlide13.xml"/><Relationship Id="rId1" Type="http://schemas.openxmlformats.org/officeDocument/2006/relationships/tags" Target="../tags/tag11.xml"/><Relationship Id="rId2" Type="http://schemas.openxmlformats.org/officeDocument/2006/relationships/tags" Target="../tags/tag12.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4" Type="http://schemas.openxmlformats.org/officeDocument/2006/relationships/image" Target="../media/image3.jpeg"/><Relationship Id="rId5" Type="http://schemas.openxmlformats.org/officeDocument/2006/relationships/image" Target="../media/image4.pn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4" Type="http://schemas.openxmlformats.org/officeDocument/2006/relationships/image" Target="../media/image4.png"/><Relationship Id="rId1" Type="http://schemas.openxmlformats.org/officeDocument/2006/relationships/slideLayout" Target="../slideLayouts/slideLayout7.xml"/><Relationship Id="rId2" Type="http://schemas.openxmlformats.org/officeDocument/2006/relationships/image" Target="../media/image2.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5.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6.wm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png"/><Relationship Id="rId3"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609600" y="457200"/>
            <a:ext cx="7924800" cy="2209800"/>
          </a:xfrm>
        </p:spPr>
        <p:txBody>
          <a:bodyPr/>
          <a:lstStyle/>
          <a:p>
            <a:pPr eaLnBrk="1" hangingPunct="1"/>
            <a:r>
              <a:rPr lang="en-US" b="1">
                <a:solidFill>
                  <a:srgbClr val="000066"/>
                </a:solidFill>
                <a:latin typeface="Arial" pitchFamily="-103" charset="0"/>
                <a:ea typeface="ＭＳ Ｐゴシック" pitchFamily="-103" charset="-128"/>
                <a:cs typeface="ＭＳ Ｐゴシック" pitchFamily="-103" charset="-128"/>
              </a:rPr>
              <a:t>Multiple Sclerosis:</a:t>
            </a:r>
            <a:br>
              <a:rPr lang="en-US" b="1">
                <a:solidFill>
                  <a:srgbClr val="000066"/>
                </a:solidFill>
                <a:latin typeface="Arial" pitchFamily="-103" charset="0"/>
                <a:ea typeface="ＭＳ Ｐゴシック" pitchFamily="-103" charset="-128"/>
                <a:cs typeface="ＭＳ Ｐゴシック" pitchFamily="-103" charset="-128"/>
              </a:rPr>
            </a:br>
            <a:r>
              <a:rPr lang="en-US" b="1">
                <a:solidFill>
                  <a:srgbClr val="000066"/>
                </a:solidFill>
                <a:latin typeface="Arial" pitchFamily="-103" charset="0"/>
                <a:ea typeface="ＭＳ Ｐゴシック" pitchFamily="-103" charset="-128"/>
                <a:cs typeface="ＭＳ Ｐゴシック" pitchFamily="-103" charset="-128"/>
              </a:rPr>
              <a:t>A neurodegenerative  autoimmune disease</a:t>
            </a:r>
            <a:endParaRPr lang="en-US" sz="3200" b="1">
              <a:solidFill>
                <a:srgbClr val="000066"/>
              </a:solidFill>
              <a:latin typeface="Arial" pitchFamily="-103" charset="0"/>
              <a:ea typeface="ＭＳ Ｐゴシック" pitchFamily="-103" charset="-128"/>
              <a:cs typeface="ＭＳ Ｐゴシック" pitchFamily="-103" charset="-128"/>
            </a:endParaRPr>
          </a:p>
        </p:txBody>
      </p:sp>
      <p:sp>
        <p:nvSpPr>
          <p:cNvPr id="15363" name="Rectangle 3"/>
          <p:cNvSpPr>
            <a:spLocks noGrp="1" noChangeArrowheads="1"/>
          </p:cNvSpPr>
          <p:nvPr>
            <p:ph type="body" idx="1"/>
          </p:nvPr>
        </p:nvSpPr>
        <p:spPr>
          <a:xfrm>
            <a:off x="2667000" y="4419600"/>
            <a:ext cx="4114800" cy="2209800"/>
          </a:xfrm>
        </p:spPr>
        <p:txBody>
          <a:bodyPr>
            <a:normAutofit fontScale="85000" lnSpcReduction="20000"/>
          </a:bodyPr>
          <a:lstStyle/>
          <a:p>
            <a:pPr eaLnBrk="1" hangingPunct="1"/>
            <a:r>
              <a:rPr lang="en-US" sz="2800" b="1" dirty="0">
                <a:solidFill>
                  <a:srgbClr val="000066"/>
                </a:solidFill>
                <a:latin typeface="Arial" pitchFamily="-103" charset="0"/>
                <a:ea typeface="ＭＳ Ｐゴシック" pitchFamily="-103" charset="-128"/>
                <a:cs typeface="ＭＳ Ｐゴシック" pitchFamily="-103" charset="-128"/>
              </a:rPr>
              <a:t>Overview</a:t>
            </a:r>
          </a:p>
          <a:p>
            <a:pPr eaLnBrk="1" hangingPunct="1"/>
            <a:r>
              <a:rPr lang="en-US" sz="2800" b="1" dirty="0" err="1">
                <a:solidFill>
                  <a:srgbClr val="000066"/>
                </a:solidFill>
                <a:latin typeface="Arial" pitchFamily="-103" charset="0"/>
                <a:ea typeface="ＭＳ Ｐゴシック" pitchFamily="-103" charset="-128"/>
                <a:cs typeface="ＭＳ Ｐゴシック" pitchFamily="-103" charset="-128"/>
              </a:rPr>
              <a:t>Pathophysiology</a:t>
            </a:r>
            <a:endParaRPr lang="en-US" sz="2800" b="1" dirty="0" smtClean="0">
              <a:solidFill>
                <a:srgbClr val="000066"/>
              </a:solidFill>
              <a:latin typeface="Arial" pitchFamily="-103" charset="0"/>
              <a:ea typeface="ＭＳ Ｐゴシック" pitchFamily="-103" charset="-128"/>
              <a:cs typeface="ＭＳ Ｐゴシック" pitchFamily="-103" charset="-128"/>
            </a:endParaRPr>
          </a:p>
          <a:p>
            <a:pPr eaLnBrk="1" hangingPunct="1"/>
            <a:r>
              <a:rPr lang="en-US" sz="2800" b="1" dirty="0" smtClean="0">
                <a:solidFill>
                  <a:srgbClr val="000066"/>
                </a:solidFill>
                <a:latin typeface="Arial" pitchFamily="-103" charset="0"/>
                <a:ea typeface="ＭＳ Ｐゴシック" pitchFamily="-103" charset="-128"/>
                <a:cs typeface="ＭＳ Ｐゴシック" pitchFamily="-103" charset="-128"/>
              </a:rPr>
              <a:t>Therapeutic approaches</a:t>
            </a:r>
          </a:p>
          <a:p>
            <a:pPr eaLnBrk="1" hangingPunct="1"/>
            <a:r>
              <a:rPr lang="en-US" sz="2800" b="1" dirty="0" smtClean="0">
                <a:solidFill>
                  <a:srgbClr val="000066"/>
                </a:solidFill>
                <a:latin typeface="Arial" pitchFamily="-103" charset="0"/>
                <a:ea typeface="ＭＳ Ｐゴシック" pitchFamily="-103" charset="-128"/>
                <a:cs typeface="ＭＳ Ｐゴシック" pitchFamily="-103" charset="-128"/>
              </a:rPr>
              <a:t>Animal Models: EAE to understand the pathology</a:t>
            </a:r>
            <a:endParaRPr lang="en-US" sz="2800" b="1" dirty="0">
              <a:solidFill>
                <a:srgbClr val="000066"/>
              </a:solidFill>
              <a:latin typeface="Arial" pitchFamily="-103" charset="0"/>
              <a:ea typeface="ＭＳ Ｐゴシック" pitchFamily="-103" charset="-128"/>
              <a:cs typeface="ＭＳ Ｐゴシック" pitchFamily="-103" charset="-128"/>
            </a:endParaRPr>
          </a:p>
        </p:txBody>
      </p:sp>
      <p:sp>
        <p:nvSpPr>
          <p:cNvPr id="15364" name="Text Box 4"/>
          <p:cNvSpPr txBox="1">
            <a:spLocks noChangeArrowheads="1"/>
          </p:cNvSpPr>
          <p:nvPr/>
        </p:nvSpPr>
        <p:spPr bwMode="auto">
          <a:xfrm>
            <a:off x="179388" y="3198813"/>
            <a:ext cx="8783637" cy="1068387"/>
          </a:xfrm>
          <a:prstGeom prst="rect">
            <a:avLst/>
          </a:prstGeom>
          <a:noFill/>
          <a:ln w="12700">
            <a:noFill/>
            <a:miter lim="800000"/>
            <a:headEnd/>
            <a:tailEnd/>
          </a:ln>
        </p:spPr>
        <p:txBody>
          <a:bodyPr lIns="82058" tIns="41029" rIns="82058" bIns="41029">
            <a:prstTxWarp prst="textNoShape">
              <a:avLst/>
            </a:prstTxWarp>
            <a:spAutoFit/>
          </a:bodyPr>
          <a:lstStyle/>
          <a:p>
            <a:pPr defTabSz="820738" eaLnBrk="0" hangingPunct="0">
              <a:lnSpc>
                <a:spcPct val="90000"/>
              </a:lnSpc>
            </a:pPr>
            <a:r>
              <a:rPr lang="en-US" b="1">
                <a:solidFill>
                  <a:srgbClr val="000066"/>
                </a:solidFill>
                <a:latin typeface="Arial" pitchFamily="-103" charset="0"/>
              </a:rPr>
              <a:t>A chronic autoimmune disorder that progressively robs sufferers of cognitive function, the ability to sense the world around them, and the capacity to walk </a:t>
            </a:r>
          </a:p>
        </p:txBody>
      </p:sp>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0722" name="Text Box 3"/>
          <p:cNvSpPr txBox="1">
            <a:spLocks noChangeArrowheads="1"/>
          </p:cNvSpPr>
          <p:nvPr/>
        </p:nvSpPr>
        <p:spPr bwMode="auto">
          <a:xfrm>
            <a:off x="1743259" y="258467"/>
            <a:ext cx="6571881" cy="707886"/>
          </a:xfrm>
          <a:prstGeom prst="rect">
            <a:avLst/>
          </a:prstGeom>
          <a:noFill/>
          <a:ln w="9525">
            <a:noFill/>
            <a:miter lim="800000"/>
            <a:headEnd/>
            <a:tailEnd/>
          </a:ln>
        </p:spPr>
        <p:txBody>
          <a:bodyPr wrap="none">
            <a:prstTxWarp prst="textNoShape">
              <a:avLst/>
            </a:prstTxWarp>
            <a:spAutoFit/>
          </a:bodyPr>
          <a:lstStyle/>
          <a:p>
            <a:r>
              <a:rPr lang="en-US" sz="4000" b="1" dirty="0">
                <a:solidFill>
                  <a:srgbClr val="FF0000"/>
                </a:solidFill>
              </a:rPr>
              <a:t>MRI in Multiple Sclerosis (MS)</a:t>
            </a:r>
          </a:p>
        </p:txBody>
      </p:sp>
      <p:pic>
        <p:nvPicPr>
          <p:cNvPr id="30723" name="Picture 3"/>
          <p:cNvPicPr>
            <a:picLocks noChangeAspect="1"/>
          </p:cNvPicPr>
          <p:nvPr/>
        </p:nvPicPr>
        <p:blipFill>
          <a:blip r:embed="rId2"/>
          <a:srcRect/>
          <a:stretch>
            <a:fillRect/>
          </a:stretch>
        </p:blipFill>
        <p:spPr bwMode="auto">
          <a:xfrm>
            <a:off x="2660650" y="1371600"/>
            <a:ext cx="4425950" cy="3733800"/>
          </a:xfrm>
          <a:prstGeom prst="rect">
            <a:avLst/>
          </a:prstGeom>
          <a:noFill/>
          <a:ln w="9525">
            <a:noFill/>
            <a:miter lim="800000"/>
            <a:headEnd/>
            <a:tailEnd/>
          </a:ln>
        </p:spPr>
      </p:pic>
      <p:sp>
        <p:nvSpPr>
          <p:cNvPr id="30724" name="Rectangle 4"/>
          <p:cNvSpPr>
            <a:spLocks noChangeArrowheads="1"/>
          </p:cNvSpPr>
          <p:nvPr/>
        </p:nvSpPr>
        <p:spPr bwMode="auto">
          <a:xfrm>
            <a:off x="3505200" y="5257800"/>
            <a:ext cx="3581400" cy="307975"/>
          </a:xfrm>
          <a:prstGeom prst="rect">
            <a:avLst/>
          </a:prstGeom>
          <a:noFill/>
          <a:ln w="9525">
            <a:noFill/>
            <a:miter lim="800000"/>
            <a:headEnd/>
            <a:tailEnd/>
          </a:ln>
        </p:spPr>
        <p:txBody>
          <a:bodyPr>
            <a:prstTxWarp prst="textNoShape">
              <a:avLst/>
            </a:prstTxWarp>
            <a:spAutoFit/>
          </a:bodyPr>
          <a:lstStyle/>
          <a:p>
            <a:r>
              <a:rPr lang="en-US" sz="1400" i="1"/>
              <a:t>Image courtesy of Siemens Medical Solutions.</a:t>
            </a:r>
          </a:p>
        </p:txBody>
      </p:sp>
      <p:cxnSp>
        <p:nvCxnSpPr>
          <p:cNvPr id="30725" name="Straight Arrow Connector 10"/>
          <p:cNvCxnSpPr>
            <a:cxnSpLocks noChangeShapeType="1"/>
          </p:cNvCxnSpPr>
          <p:nvPr/>
        </p:nvCxnSpPr>
        <p:spPr bwMode="auto">
          <a:xfrm>
            <a:off x="2286000" y="3048000"/>
            <a:ext cx="762000" cy="1588"/>
          </a:xfrm>
          <a:prstGeom prst="straightConnector1">
            <a:avLst/>
          </a:prstGeom>
          <a:noFill/>
          <a:ln w="9525">
            <a:solidFill>
              <a:srgbClr val="FFFF00"/>
            </a:solidFill>
            <a:round/>
            <a:headEnd/>
            <a:tailEnd type="arrow" w="med" len="med"/>
          </a:ln>
        </p:spPr>
      </p:cxnSp>
      <p:cxnSp>
        <p:nvCxnSpPr>
          <p:cNvPr id="30726" name="Straight Arrow Connector 12"/>
          <p:cNvCxnSpPr>
            <a:cxnSpLocks noChangeShapeType="1"/>
          </p:cNvCxnSpPr>
          <p:nvPr/>
        </p:nvCxnSpPr>
        <p:spPr bwMode="auto">
          <a:xfrm rot="5400000" flipH="1" flipV="1">
            <a:off x="4991100" y="3162300"/>
            <a:ext cx="457200" cy="381000"/>
          </a:xfrm>
          <a:prstGeom prst="straightConnector1">
            <a:avLst/>
          </a:prstGeom>
          <a:noFill/>
          <a:ln w="9525">
            <a:solidFill>
              <a:srgbClr val="FFFF00"/>
            </a:solidFill>
            <a:round/>
            <a:headEnd/>
            <a:tailEnd type="arrow" w="med" len="med"/>
          </a:ln>
        </p:spPr>
      </p:cxnSp>
      <p:cxnSp>
        <p:nvCxnSpPr>
          <p:cNvPr id="30727" name="Straight Arrow Connector 14"/>
          <p:cNvCxnSpPr>
            <a:cxnSpLocks noChangeShapeType="1"/>
          </p:cNvCxnSpPr>
          <p:nvPr/>
        </p:nvCxnSpPr>
        <p:spPr bwMode="auto">
          <a:xfrm rot="16200000" flipH="1">
            <a:off x="3086100" y="1943100"/>
            <a:ext cx="457200" cy="228600"/>
          </a:xfrm>
          <a:prstGeom prst="straightConnector1">
            <a:avLst/>
          </a:prstGeom>
          <a:noFill/>
          <a:ln w="9525">
            <a:solidFill>
              <a:srgbClr val="FFFF00"/>
            </a:solidFill>
            <a:round/>
            <a:headEnd/>
            <a:tailEnd type="arrow" w="med" len="med"/>
          </a:ln>
        </p:spPr>
      </p:cxnSp>
      <p:cxnSp>
        <p:nvCxnSpPr>
          <p:cNvPr id="30728" name="Straight Arrow Connector 16"/>
          <p:cNvCxnSpPr>
            <a:cxnSpLocks noChangeShapeType="1"/>
          </p:cNvCxnSpPr>
          <p:nvPr/>
        </p:nvCxnSpPr>
        <p:spPr bwMode="auto">
          <a:xfrm rot="16200000" flipH="1">
            <a:off x="5219700" y="1866900"/>
            <a:ext cx="381000" cy="304800"/>
          </a:xfrm>
          <a:prstGeom prst="straightConnector1">
            <a:avLst/>
          </a:prstGeom>
          <a:noFill/>
          <a:ln w="9525">
            <a:solidFill>
              <a:srgbClr val="FFFF00"/>
            </a:solidFill>
            <a:round/>
            <a:headEnd/>
            <a:tailEnd type="arrow" w="med" len="med"/>
          </a:ln>
        </p:spPr>
      </p:cxnSp>
      <p:cxnSp>
        <p:nvCxnSpPr>
          <p:cNvPr id="30729" name="Straight Arrow Connector 18"/>
          <p:cNvCxnSpPr>
            <a:cxnSpLocks noChangeShapeType="1"/>
          </p:cNvCxnSpPr>
          <p:nvPr/>
        </p:nvCxnSpPr>
        <p:spPr bwMode="auto">
          <a:xfrm rot="16200000" flipV="1">
            <a:off x="4076700" y="3771900"/>
            <a:ext cx="304800" cy="76200"/>
          </a:xfrm>
          <a:prstGeom prst="straightConnector1">
            <a:avLst/>
          </a:prstGeom>
          <a:noFill/>
          <a:ln w="9525">
            <a:solidFill>
              <a:srgbClr val="FFFF00"/>
            </a:solidFill>
            <a:round/>
            <a:headEnd/>
            <a:tailEnd type="arrow" w="med" len="med"/>
          </a:ln>
        </p:spPr>
      </p:cxnSp>
      <p:cxnSp>
        <p:nvCxnSpPr>
          <p:cNvPr id="30730" name="Straight Arrow Connector 20"/>
          <p:cNvCxnSpPr>
            <a:cxnSpLocks noChangeShapeType="1"/>
          </p:cNvCxnSpPr>
          <p:nvPr/>
        </p:nvCxnSpPr>
        <p:spPr bwMode="auto">
          <a:xfrm rot="5400000" flipH="1" flipV="1">
            <a:off x="6172200" y="3810000"/>
            <a:ext cx="381000" cy="76200"/>
          </a:xfrm>
          <a:prstGeom prst="straightConnector1">
            <a:avLst/>
          </a:prstGeom>
          <a:noFill/>
          <a:ln w="9525">
            <a:solidFill>
              <a:srgbClr val="FFFF00"/>
            </a:solidFill>
            <a:round/>
            <a:headEnd/>
            <a:tailEnd type="arrow" w="med" len="med"/>
          </a:ln>
        </p:spPr>
      </p:cxn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1747" name="Rectangle 2"/>
          <p:cNvSpPr>
            <a:spLocks noChangeArrowheads="1"/>
          </p:cNvSpPr>
          <p:nvPr/>
        </p:nvSpPr>
        <p:spPr bwMode="auto">
          <a:xfrm>
            <a:off x="84138" y="76200"/>
            <a:ext cx="8442325" cy="1295400"/>
          </a:xfrm>
          <a:prstGeom prst="rect">
            <a:avLst/>
          </a:prstGeom>
          <a:noFill/>
          <a:ln w="12700">
            <a:noFill/>
            <a:miter lim="800000"/>
            <a:headEnd/>
            <a:tailEnd/>
          </a:ln>
        </p:spPr>
        <p:txBody>
          <a:bodyPr lIns="81164" tIns="39871" rIns="81164" bIns="39871" anchor="ctr">
            <a:prstTxWarp prst="textNoShape">
              <a:avLst/>
            </a:prstTxWarp>
          </a:bodyPr>
          <a:lstStyle/>
          <a:p>
            <a:pPr algn="ctr">
              <a:lnSpc>
                <a:spcPct val="80000"/>
              </a:lnSpc>
            </a:pPr>
            <a:r>
              <a:rPr lang="en-US" sz="4000" b="1">
                <a:solidFill>
                  <a:srgbClr val="000066"/>
                </a:solidFill>
                <a:latin typeface="Arial" pitchFamily="-103" charset="0"/>
              </a:rPr>
              <a:t>MS Prevalence – US</a:t>
            </a:r>
            <a:br>
              <a:rPr lang="en-US" sz="4000" b="1">
                <a:solidFill>
                  <a:srgbClr val="000066"/>
                </a:solidFill>
                <a:latin typeface="Arial" pitchFamily="-103" charset="0"/>
              </a:rPr>
            </a:br>
            <a:r>
              <a:rPr lang="en-US" b="1">
                <a:solidFill>
                  <a:srgbClr val="000066"/>
                </a:solidFill>
                <a:latin typeface="Arial" pitchFamily="-103" charset="0"/>
              </a:rPr>
              <a:t>Estimated that 86% of prevalent cases are diagnosed and ~55% are treated</a:t>
            </a:r>
            <a:r>
              <a:rPr lang="en-US" sz="2800">
                <a:solidFill>
                  <a:srgbClr val="000066"/>
                </a:solidFill>
                <a:latin typeface="Arial" pitchFamily="-103" charset="0"/>
              </a:rPr>
              <a:t> </a:t>
            </a:r>
          </a:p>
        </p:txBody>
      </p:sp>
      <p:sp>
        <p:nvSpPr>
          <p:cNvPr id="31748" name="Rectangle 3"/>
          <p:cNvSpPr>
            <a:spLocks noChangeArrowheads="1"/>
          </p:cNvSpPr>
          <p:nvPr>
            <p:custDataLst>
              <p:tags r:id="rId2"/>
            </p:custDataLst>
          </p:nvPr>
        </p:nvSpPr>
        <p:spPr bwMode="auto">
          <a:xfrm>
            <a:off x="6834188" y="6156325"/>
            <a:ext cx="1905000" cy="168275"/>
          </a:xfrm>
          <a:prstGeom prst="rect">
            <a:avLst/>
          </a:prstGeom>
          <a:noFill/>
          <a:ln w="9525">
            <a:noFill/>
            <a:miter lim="800000"/>
            <a:headEnd/>
            <a:tailEnd/>
          </a:ln>
        </p:spPr>
        <p:txBody>
          <a:bodyPr lIns="0" tIns="0" rIns="0" bIns="0">
            <a:prstTxWarp prst="textNoShape">
              <a:avLst/>
            </a:prstTxWarp>
            <a:spAutoFit/>
          </a:bodyPr>
          <a:lstStyle/>
          <a:p>
            <a:pPr algn="r" eaLnBrk="0" hangingPunct="0"/>
            <a:fld id="{A2BA775F-F81E-294D-ADB5-1CE63D1D02E4}" type="slidenum">
              <a:rPr lang="en-US" sz="1100">
                <a:latin typeface="Arial" pitchFamily="-103" charset="0"/>
              </a:rPr>
              <a:pPr algn="r" eaLnBrk="0" hangingPunct="0"/>
              <a:t>11</a:t>
            </a:fld>
            <a:endParaRPr lang="en-US" sz="1100">
              <a:latin typeface="Arial" pitchFamily="-103" charset="0"/>
            </a:endParaRPr>
          </a:p>
        </p:txBody>
      </p:sp>
      <p:sp>
        <p:nvSpPr>
          <p:cNvPr id="31749" name="Rectangle 4"/>
          <p:cNvSpPr>
            <a:spLocks noChangeArrowheads="1"/>
          </p:cNvSpPr>
          <p:nvPr/>
        </p:nvSpPr>
        <p:spPr bwMode="auto">
          <a:xfrm>
            <a:off x="323850" y="4608513"/>
            <a:ext cx="8534400" cy="1716087"/>
          </a:xfrm>
          <a:prstGeom prst="rect">
            <a:avLst/>
          </a:prstGeom>
          <a:solidFill>
            <a:schemeClr val="bg1"/>
          </a:solidFill>
          <a:ln w="38100">
            <a:solidFill>
              <a:srgbClr val="0000CC"/>
            </a:solidFill>
            <a:miter lim="800000"/>
            <a:headEnd/>
            <a:tailEnd/>
          </a:ln>
        </p:spPr>
        <p:txBody>
          <a:bodyPr lIns="82058" tIns="41029" rIns="82058" bIns="41029">
            <a:prstTxWarp prst="textNoShape">
              <a:avLst/>
            </a:prstTxWarp>
          </a:bodyPr>
          <a:lstStyle/>
          <a:p>
            <a:pPr marL="150813" indent="-150813" defTabSz="820738" eaLnBrk="0" hangingPunct="0">
              <a:buFontTx/>
              <a:buChar char="•"/>
            </a:pPr>
            <a:r>
              <a:rPr lang="en-US" sz="1800" b="1">
                <a:solidFill>
                  <a:srgbClr val="000066"/>
                </a:solidFill>
                <a:latin typeface="Arial" pitchFamily="-103" charset="0"/>
              </a:rPr>
              <a:t>Affects 350,000+ US; </a:t>
            </a:r>
          </a:p>
          <a:p>
            <a:pPr marL="150813" indent="-150813" defTabSz="820738" eaLnBrk="0" hangingPunct="0">
              <a:buFontTx/>
              <a:buChar char="•"/>
            </a:pPr>
            <a:r>
              <a:rPr lang="en-US" sz="1800" b="1">
                <a:solidFill>
                  <a:srgbClr val="000066"/>
                </a:solidFill>
                <a:latin typeface="Arial" pitchFamily="-103" charset="0"/>
              </a:rPr>
              <a:t>No cure; Not a fatal disease, however higher mortality rate vs. age-gender matched population due to Suicide, autonomic nervous system failure, cardiac/ respiratory failure</a:t>
            </a:r>
          </a:p>
          <a:p>
            <a:pPr marL="150813" indent="-150813" defTabSz="820738" eaLnBrk="0" hangingPunct="0">
              <a:buFontTx/>
              <a:buChar char="•"/>
            </a:pPr>
            <a:r>
              <a:rPr lang="en-US" sz="1800" b="1">
                <a:solidFill>
                  <a:srgbClr val="000066"/>
                </a:solidFill>
                <a:latin typeface="Arial" pitchFamily="-103" charset="0"/>
              </a:rPr>
              <a:t>More common in people in northern latitudes, Northern European decent</a:t>
            </a:r>
          </a:p>
          <a:p>
            <a:pPr marL="150813" indent="-150813" defTabSz="820738" eaLnBrk="0" hangingPunct="0">
              <a:buFontTx/>
              <a:buChar char="•"/>
            </a:pPr>
            <a:r>
              <a:rPr lang="en-US" sz="1800" b="1">
                <a:solidFill>
                  <a:srgbClr val="000066"/>
                </a:solidFill>
                <a:latin typeface="Arial" pitchFamily="-103" charset="0"/>
              </a:rPr>
              <a:t>MS dramatically affects a person’s quality of life vs duration of life</a:t>
            </a:r>
          </a:p>
        </p:txBody>
      </p:sp>
      <p:sp>
        <p:nvSpPr>
          <p:cNvPr id="31750" name="Rectangle 5"/>
          <p:cNvSpPr>
            <a:spLocks noChangeArrowheads="1"/>
          </p:cNvSpPr>
          <p:nvPr/>
        </p:nvSpPr>
        <p:spPr bwMode="auto">
          <a:xfrm rot="-5400000">
            <a:off x="743745" y="2580481"/>
            <a:ext cx="2741612" cy="479425"/>
          </a:xfrm>
          <a:prstGeom prst="rect">
            <a:avLst/>
          </a:prstGeom>
          <a:noFill/>
          <a:ln w="9525">
            <a:noFill/>
            <a:miter lim="800000"/>
            <a:headEnd/>
            <a:tailEnd/>
          </a:ln>
        </p:spPr>
        <p:txBody>
          <a:bodyPr lIns="82048" tIns="41025" rIns="82048" bIns="41025">
            <a:prstTxWarp prst="textNoShape">
              <a:avLst/>
            </a:prstTxWarp>
            <a:spAutoFit/>
          </a:bodyPr>
          <a:lstStyle/>
          <a:p>
            <a:pPr algn="ctr" defTabSz="820738" eaLnBrk="0" hangingPunct="0">
              <a:spcBef>
                <a:spcPct val="50000"/>
              </a:spcBef>
            </a:pPr>
            <a:r>
              <a:rPr lang="en-US" sz="1300" b="1">
                <a:solidFill>
                  <a:srgbClr val="003366"/>
                </a:solidFill>
                <a:latin typeface="Arial" pitchFamily="-103" charset="0"/>
              </a:rPr>
              <a:t>Estimated U.S. Prevalence (000s)</a:t>
            </a:r>
            <a:endParaRPr lang="en-US" sz="1300">
              <a:solidFill>
                <a:srgbClr val="003366"/>
              </a:solidFill>
              <a:latin typeface="Arial" pitchFamily="-103" charset="0"/>
            </a:endParaRPr>
          </a:p>
        </p:txBody>
      </p:sp>
      <p:graphicFrame>
        <p:nvGraphicFramePr>
          <p:cNvPr id="31746" name="Object 2"/>
          <p:cNvGraphicFramePr>
            <a:graphicFrameLocks noChangeAspect="1"/>
          </p:cNvGraphicFramePr>
          <p:nvPr/>
        </p:nvGraphicFramePr>
        <p:xfrm>
          <a:off x="2371725" y="1414463"/>
          <a:ext cx="4619625" cy="3082925"/>
        </p:xfrm>
        <a:graphic>
          <a:graphicData uri="http://schemas.openxmlformats.org/presentationml/2006/ole">
            <p:oleObj spid="_x0000_s24578" name="Chart" r:id="rId5" imgW="6705600" imgH="4470400" progId="MSGraph.Chart.8">
              <p:embed followColorScheme="full"/>
            </p:oleObj>
          </a:graphicData>
        </a:graphic>
      </p:graphicFrame>
      <p:sp>
        <p:nvSpPr>
          <p:cNvPr id="31751" name="Text Box 7"/>
          <p:cNvSpPr txBox="1">
            <a:spLocks noChangeArrowheads="1"/>
          </p:cNvSpPr>
          <p:nvPr/>
        </p:nvSpPr>
        <p:spPr bwMode="auto">
          <a:xfrm>
            <a:off x="6094413" y="3506788"/>
            <a:ext cx="1144587" cy="204787"/>
          </a:xfrm>
          <a:prstGeom prst="rect">
            <a:avLst/>
          </a:prstGeom>
          <a:noFill/>
          <a:ln w="9525">
            <a:noFill/>
            <a:miter lim="800000"/>
            <a:headEnd/>
            <a:tailEnd/>
          </a:ln>
        </p:spPr>
        <p:txBody>
          <a:bodyPr wrap="none" lIns="81949" tIns="40973" rIns="81949" bIns="40973">
            <a:prstTxWarp prst="textNoShape">
              <a:avLst/>
            </a:prstTxWarp>
            <a:spAutoFit/>
          </a:bodyPr>
          <a:lstStyle/>
          <a:p>
            <a:pPr defTabSz="820738" eaLnBrk="0" hangingPunct="0"/>
            <a:r>
              <a:rPr lang="en-US" sz="800" i="1">
                <a:latin typeface="Arial" pitchFamily="-103" charset="0"/>
              </a:rPr>
              <a:t>Source: Epi database</a:t>
            </a:r>
          </a:p>
        </p:txBody>
      </p:sp>
      <p:sp>
        <p:nvSpPr>
          <p:cNvPr id="31752" name="Text Box 8"/>
          <p:cNvSpPr txBox="1">
            <a:spLocks noChangeArrowheads="1"/>
          </p:cNvSpPr>
          <p:nvPr/>
        </p:nvSpPr>
        <p:spPr bwMode="auto">
          <a:xfrm>
            <a:off x="254000" y="6502400"/>
            <a:ext cx="6769100" cy="333375"/>
          </a:xfrm>
          <a:prstGeom prst="rect">
            <a:avLst/>
          </a:prstGeom>
          <a:noFill/>
          <a:ln w="12700">
            <a:noFill/>
            <a:miter lim="800000"/>
            <a:headEnd/>
            <a:tailEnd/>
          </a:ln>
        </p:spPr>
        <p:txBody>
          <a:bodyPr lIns="90487" tIns="44450" rIns="90487" bIns="44450">
            <a:prstTxWarp prst="textNoShape">
              <a:avLst/>
            </a:prstTxWarp>
            <a:spAutoFit/>
          </a:bodyPr>
          <a:lstStyle/>
          <a:p>
            <a:pPr eaLnBrk="0" hangingPunct="0">
              <a:spcBef>
                <a:spcPct val="50000"/>
              </a:spcBef>
            </a:pPr>
            <a:r>
              <a:rPr lang="en-US" sz="800">
                <a:solidFill>
                  <a:srgbClr val="000066"/>
                </a:solidFill>
                <a:latin typeface="Arial" pitchFamily="-103" charset="0"/>
              </a:rPr>
              <a:t>Sources: Multiple Sclerosis: Cognos Study #73. Decision Resources, Inc. October 2003;  Iddb, The Changing Face of Multiple Sclerosis Therapy. Rodman &amp; Renshaw Biotechnology Report,  March 3, 2006</a:t>
            </a:r>
          </a:p>
        </p:txBody>
      </p:sp>
      <p:sp>
        <p:nvSpPr>
          <p:cNvPr id="31753" name="TextBox 8"/>
          <p:cNvSpPr txBox="1">
            <a:spLocks noChangeArrowheads="1"/>
          </p:cNvSpPr>
          <p:nvPr/>
        </p:nvSpPr>
        <p:spPr bwMode="auto">
          <a:xfrm>
            <a:off x="7964488" y="6400800"/>
            <a:ext cx="1130300" cy="338138"/>
          </a:xfrm>
          <a:prstGeom prst="rect">
            <a:avLst/>
          </a:prstGeom>
          <a:noFill/>
          <a:ln w="9525">
            <a:noFill/>
            <a:miter lim="800000"/>
            <a:headEnd/>
            <a:tailEnd/>
          </a:ln>
        </p:spPr>
        <p:txBody>
          <a:bodyPr wrap="none">
            <a:prstTxWarp prst="textNoShape">
              <a:avLst/>
            </a:prstTxWarp>
            <a:spAutoFit/>
          </a:bodyPr>
          <a:lstStyle/>
          <a:p>
            <a:r>
              <a:rPr lang="en-US" sz="1600" b="1" i="1">
                <a:latin typeface="Arial" pitchFamily="-103" charset="0"/>
                <a:ea typeface="Arial" pitchFamily="-103" charset="0"/>
                <a:cs typeface="Arial" pitchFamily="-103" charset="0"/>
              </a:rPr>
              <a:t>P. Martini</a:t>
            </a:r>
          </a:p>
        </p:txBody>
      </p:sp>
    </p:spTree>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a:xfrm>
            <a:off x="685800" y="381000"/>
            <a:ext cx="7772400" cy="1143000"/>
          </a:xfrm>
        </p:spPr>
        <p:txBody>
          <a:bodyPr>
            <a:normAutofit fontScale="90000"/>
          </a:bodyPr>
          <a:lstStyle/>
          <a:p>
            <a:pPr eaLnBrk="1" hangingPunct="1"/>
            <a:r>
              <a:rPr lang="en-US" sz="4000" b="1">
                <a:solidFill>
                  <a:srgbClr val="000066"/>
                </a:solidFill>
                <a:latin typeface="Arial" pitchFamily="-103" charset="0"/>
                <a:ea typeface="ＭＳ Ｐゴシック" pitchFamily="-103" charset="-128"/>
                <a:cs typeface="ＭＳ Ｐゴシック" pitchFamily="-103" charset="-128"/>
              </a:rPr>
              <a:t>Diagnosis, Clinical Forms, </a:t>
            </a:r>
            <a:br>
              <a:rPr lang="en-US" sz="4000" b="1">
                <a:solidFill>
                  <a:srgbClr val="000066"/>
                </a:solidFill>
                <a:latin typeface="Arial" pitchFamily="-103" charset="0"/>
                <a:ea typeface="ＭＳ Ｐゴシック" pitchFamily="-103" charset="-128"/>
                <a:cs typeface="ＭＳ Ｐゴシック" pitchFamily="-103" charset="-128"/>
              </a:rPr>
            </a:br>
            <a:r>
              <a:rPr lang="en-US" sz="4000" b="1">
                <a:solidFill>
                  <a:srgbClr val="000066"/>
                </a:solidFill>
                <a:latin typeface="Arial" pitchFamily="-103" charset="0"/>
                <a:ea typeface="ＭＳ Ｐゴシック" pitchFamily="-103" charset="-128"/>
                <a:cs typeface="ＭＳ Ｐゴシック" pitchFamily="-103" charset="-128"/>
              </a:rPr>
              <a:t>and Treatment</a:t>
            </a:r>
          </a:p>
        </p:txBody>
      </p:sp>
      <p:sp>
        <p:nvSpPr>
          <p:cNvPr id="33795" name="Rectangle 3"/>
          <p:cNvSpPr>
            <a:spLocks noGrp="1" noChangeArrowheads="1"/>
          </p:cNvSpPr>
          <p:nvPr>
            <p:ph type="body" idx="1"/>
          </p:nvPr>
        </p:nvSpPr>
        <p:spPr>
          <a:xfrm>
            <a:off x="412750" y="1738313"/>
            <a:ext cx="8582025" cy="4662487"/>
          </a:xfrm>
          <a:noFill/>
        </p:spPr>
        <p:txBody>
          <a:bodyPr/>
          <a:lstStyle/>
          <a:p>
            <a:pPr eaLnBrk="1" hangingPunct="1"/>
            <a:r>
              <a:rPr lang="en-US" sz="2400" b="1">
                <a:solidFill>
                  <a:srgbClr val="000066"/>
                </a:solidFill>
                <a:latin typeface="Arial" pitchFamily="-103" charset="0"/>
                <a:ea typeface="ＭＳ Ｐゴシック" pitchFamily="-103" charset="-128"/>
                <a:cs typeface="ＭＳ Ｐゴシック" pitchFamily="-103" charset="-128"/>
              </a:rPr>
              <a:t>Symptoms</a:t>
            </a:r>
          </a:p>
          <a:p>
            <a:pPr eaLnBrk="1" hangingPunct="1">
              <a:buFontTx/>
              <a:buNone/>
            </a:pPr>
            <a:endParaRPr lang="en-US" sz="2400" b="1">
              <a:solidFill>
                <a:srgbClr val="000066"/>
              </a:solidFill>
              <a:latin typeface="Arial" pitchFamily="-103" charset="0"/>
              <a:ea typeface="ＭＳ Ｐゴシック" pitchFamily="-103" charset="-128"/>
              <a:cs typeface="ＭＳ Ｐゴシック" pitchFamily="-103" charset="-128"/>
            </a:endParaRPr>
          </a:p>
          <a:p>
            <a:pPr eaLnBrk="1" hangingPunct="1"/>
            <a:r>
              <a:rPr lang="en-US" sz="2400" b="1">
                <a:solidFill>
                  <a:srgbClr val="000066"/>
                </a:solidFill>
                <a:latin typeface="Arial" pitchFamily="-103" charset="0"/>
                <a:ea typeface="ＭＳ Ｐゴシック" pitchFamily="-103" charset="-128"/>
                <a:cs typeface="ＭＳ Ｐゴシック" pitchFamily="-103" charset="-128"/>
              </a:rPr>
              <a:t>Patient Flow &amp; Diagnosis Criteria</a:t>
            </a:r>
          </a:p>
          <a:p>
            <a:pPr eaLnBrk="1" hangingPunct="1">
              <a:buFontTx/>
              <a:buNone/>
            </a:pPr>
            <a:endParaRPr lang="en-US" sz="2400" b="1">
              <a:solidFill>
                <a:srgbClr val="000066"/>
              </a:solidFill>
              <a:latin typeface="Arial" pitchFamily="-103" charset="0"/>
              <a:ea typeface="ＭＳ Ｐゴシック" pitchFamily="-103" charset="-128"/>
              <a:cs typeface="ＭＳ Ｐゴシック" pitchFamily="-103" charset="-128"/>
            </a:endParaRPr>
          </a:p>
          <a:p>
            <a:pPr eaLnBrk="1" hangingPunct="1"/>
            <a:r>
              <a:rPr lang="en-US" sz="2400" b="1">
                <a:solidFill>
                  <a:srgbClr val="000066"/>
                </a:solidFill>
                <a:latin typeface="Arial" pitchFamily="-103" charset="0"/>
                <a:ea typeface="ＭＳ Ｐゴシック" pitchFamily="-103" charset="-128"/>
                <a:cs typeface="ＭＳ Ｐゴシック" pitchFamily="-103" charset="-128"/>
              </a:rPr>
              <a:t>MS Clinical Forms &amp; Classifications</a:t>
            </a:r>
          </a:p>
          <a:p>
            <a:pPr eaLnBrk="1" hangingPunct="1"/>
            <a:endParaRPr lang="en-US" sz="2400" b="1">
              <a:solidFill>
                <a:srgbClr val="000066"/>
              </a:solidFill>
              <a:latin typeface="Arial" pitchFamily="-103" charset="0"/>
              <a:ea typeface="ＭＳ Ｐゴシック" pitchFamily="-103" charset="-128"/>
              <a:cs typeface="ＭＳ Ｐゴシック" pitchFamily="-103" charset="-128"/>
            </a:endParaRPr>
          </a:p>
          <a:p>
            <a:pPr eaLnBrk="1" hangingPunct="1"/>
            <a:r>
              <a:rPr lang="en-US" sz="2400" b="1">
                <a:solidFill>
                  <a:srgbClr val="000066"/>
                </a:solidFill>
                <a:latin typeface="Arial" pitchFamily="-103" charset="0"/>
                <a:ea typeface="ＭＳ Ｐゴシック" pitchFamily="-103" charset="-128"/>
                <a:cs typeface="ＭＳ Ｐゴシック" pitchFamily="-103" charset="-128"/>
              </a:rPr>
              <a:t>Current Treatment Paradigm</a:t>
            </a:r>
          </a:p>
        </p:txBody>
      </p:sp>
      <p:sp>
        <p:nvSpPr>
          <p:cNvPr id="33796" name="TextBox 3"/>
          <p:cNvSpPr txBox="1">
            <a:spLocks noChangeArrowheads="1"/>
          </p:cNvSpPr>
          <p:nvPr/>
        </p:nvSpPr>
        <p:spPr bwMode="auto">
          <a:xfrm>
            <a:off x="7964488" y="6400800"/>
            <a:ext cx="1130300" cy="338138"/>
          </a:xfrm>
          <a:prstGeom prst="rect">
            <a:avLst/>
          </a:prstGeom>
          <a:noFill/>
          <a:ln w="9525">
            <a:noFill/>
            <a:miter lim="800000"/>
            <a:headEnd/>
            <a:tailEnd/>
          </a:ln>
        </p:spPr>
        <p:txBody>
          <a:bodyPr wrap="none">
            <a:prstTxWarp prst="textNoShape">
              <a:avLst/>
            </a:prstTxWarp>
            <a:spAutoFit/>
          </a:bodyPr>
          <a:lstStyle/>
          <a:p>
            <a:r>
              <a:rPr lang="en-US" sz="1600" b="1" i="1">
                <a:latin typeface="Arial" pitchFamily="-103" charset="0"/>
                <a:ea typeface="Arial" pitchFamily="-103" charset="0"/>
                <a:cs typeface="Arial" pitchFamily="-103" charset="0"/>
              </a:rPr>
              <a:t>P. Martini</a:t>
            </a:r>
          </a:p>
        </p:txBody>
      </p:sp>
    </p:spTree>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4818" name="Rectangle 2"/>
          <p:cNvSpPr>
            <a:spLocks noChangeArrowheads="1"/>
          </p:cNvSpPr>
          <p:nvPr/>
        </p:nvSpPr>
        <p:spPr bwMode="auto">
          <a:xfrm>
            <a:off x="304800" y="247650"/>
            <a:ext cx="8442325" cy="361950"/>
          </a:xfrm>
          <a:prstGeom prst="rect">
            <a:avLst/>
          </a:prstGeom>
          <a:noFill/>
          <a:ln w="12700">
            <a:noFill/>
            <a:miter lim="800000"/>
            <a:headEnd/>
            <a:tailEnd/>
          </a:ln>
        </p:spPr>
        <p:txBody>
          <a:bodyPr lIns="81164" tIns="39871" rIns="81164" bIns="39871" anchor="ctr">
            <a:prstTxWarp prst="textNoShape">
              <a:avLst/>
            </a:prstTxWarp>
          </a:bodyPr>
          <a:lstStyle/>
          <a:p>
            <a:pPr algn="ctr">
              <a:lnSpc>
                <a:spcPct val="80000"/>
              </a:lnSpc>
            </a:pPr>
            <a:r>
              <a:rPr lang="en-US" sz="4000" b="1">
                <a:solidFill>
                  <a:srgbClr val="000066"/>
                </a:solidFill>
                <a:latin typeface="Arial" pitchFamily="-103" charset="0"/>
              </a:rPr>
              <a:t>MS Symptoms </a:t>
            </a:r>
          </a:p>
        </p:txBody>
      </p:sp>
      <p:sp>
        <p:nvSpPr>
          <p:cNvPr id="34819" name="Text Box 3"/>
          <p:cNvSpPr txBox="1">
            <a:spLocks noChangeArrowheads="1"/>
          </p:cNvSpPr>
          <p:nvPr/>
        </p:nvSpPr>
        <p:spPr bwMode="auto">
          <a:xfrm>
            <a:off x="938213" y="695325"/>
            <a:ext cx="7512050" cy="523875"/>
          </a:xfrm>
          <a:prstGeom prst="rect">
            <a:avLst/>
          </a:prstGeom>
          <a:noFill/>
          <a:ln w="12700">
            <a:noFill/>
            <a:miter lim="800000"/>
            <a:headEnd/>
            <a:tailEnd/>
          </a:ln>
        </p:spPr>
        <p:txBody>
          <a:bodyPr lIns="82058" tIns="41029" rIns="82058" bIns="41029">
            <a:prstTxWarp prst="textNoShape">
              <a:avLst/>
            </a:prstTxWarp>
            <a:spAutoFit/>
          </a:bodyPr>
          <a:lstStyle/>
          <a:p>
            <a:pPr defTabSz="820738" eaLnBrk="0" hangingPunct="0">
              <a:lnSpc>
                <a:spcPct val="90000"/>
              </a:lnSpc>
            </a:pPr>
            <a:r>
              <a:rPr lang="en-US" sz="1600" b="1">
                <a:solidFill>
                  <a:srgbClr val="000066"/>
                </a:solidFill>
                <a:latin typeface="Arial" pitchFamily="-103" charset="0"/>
              </a:rPr>
              <a:t>Develop during acute exacerbations or as the cumulative result of multiple lesions in the CNS</a:t>
            </a:r>
          </a:p>
        </p:txBody>
      </p:sp>
      <p:sp>
        <p:nvSpPr>
          <p:cNvPr id="34820" name="Rectangle 4"/>
          <p:cNvSpPr>
            <a:spLocks noChangeArrowheads="1"/>
          </p:cNvSpPr>
          <p:nvPr/>
        </p:nvSpPr>
        <p:spPr bwMode="auto">
          <a:xfrm>
            <a:off x="666750" y="4598988"/>
            <a:ext cx="2324100" cy="581025"/>
          </a:xfrm>
          <a:prstGeom prst="rect">
            <a:avLst/>
          </a:prstGeom>
          <a:noFill/>
          <a:ln w="9525">
            <a:noFill/>
            <a:miter lim="800000"/>
            <a:headEnd/>
            <a:tailEnd/>
          </a:ln>
        </p:spPr>
        <p:txBody>
          <a:bodyPr>
            <a:prstTxWarp prst="textNoShape">
              <a:avLst/>
            </a:prstTxWarp>
            <a:spAutoFit/>
          </a:bodyPr>
          <a:lstStyle/>
          <a:p>
            <a:pPr eaLnBrk="0" hangingPunct="0"/>
            <a:r>
              <a:rPr lang="en-US" sz="1600">
                <a:solidFill>
                  <a:srgbClr val="003366"/>
                </a:solidFill>
                <a:latin typeface="Arial" pitchFamily="-103" charset="0"/>
              </a:rPr>
              <a:t>Cerebrum &amp; Cerebellum</a:t>
            </a:r>
          </a:p>
        </p:txBody>
      </p:sp>
      <p:sp>
        <p:nvSpPr>
          <p:cNvPr id="34821" name="Text Box 5"/>
          <p:cNvSpPr txBox="1">
            <a:spLocks noChangeArrowheads="1"/>
          </p:cNvSpPr>
          <p:nvPr/>
        </p:nvSpPr>
        <p:spPr bwMode="auto">
          <a:xfrm>
            <a:off x="581025" y="4244975"/>
            <a:ext cx="2219325" cy="322263"/>
          </a:xfrm>
          <a:prstGeom prst="rect">
            <a:avLst/>
          </a:prstGeom>
          <a:solidFill>
            <a:srgbClr val="000066"/>
          </a:solidFill>
          <a:ln w="9525">
            <a:solidFill>
              <a:srgbClr val="000066"/>
            </a:solidFill>
            <a:miter lim="800000"/>
            <a:headEnd/>
            <a:tailEnd/>
          </a:ln>
        </p:spPr>
        <p:txBody>
          <a:bodyPr lIns="81949" tIns="40973" rIns="81949" bIns="40973">
            <a:prstTxWarp prst="textNoShape">
              <a:avLst/>
            </a:prstTxWarp>
          </a:bodyPr>
          <a:lstStyle/>
          <a:p>
            <a:pPr marL="104775" indent="-104775" algn="ctr" defTabSz="820738" eaLnBrk="0" hangingPunct="0">
              <a:buFont typeface="Symbol" pitchFamily="-103" charset="2"/>
              <a:buNone/>
            </a:pPr>
            <a:r>
              <a:rPr lang="en-US" sz="1600" b="1">
                <a:solidFill>
                  <a:schemeClr val="bg1"/>
                </a:solidFill>
                <a:latin typeface="Arial" pitchFamily="-103" charset="0"/>
              </a:rPr>
              <a:t>Lesion Location</a:t>
            </a:r>
          </a:p>
        </p:txBody>
      </p:sp>
      <p:sp>
        <p:nvSpPr>
          <p:cNvPr id="34822" name="Rectangle 6"/>
          <p:cNvSpPr>
            <a:spLocks noChangeArrowheads="1"/>
          </p:cNvSpPr>
          <p:nvPr/>
        </p:nvSpPr>
        <p:spPr bwMode="auto">
          <a:xfrm>
            <a:off x="1423988" y="2651125"/>
            <a:ext cx="6119812" cy="1311275"/>
          </a:xfrm>
          <a:prstGeom prst="rect">
            <a:avLst/>
          </a:prstGeom>
          <a:noFill/>
          <a:ln w="9525">
            <a:noFill/>
            <a:miter lim="800000"/>
            <a:headEnd/>
            <a:tailEnd/>
          </a:ln>
        </p:spPr>
        <p:txBody>
          <a:bodyPr>
            <a:prstTxWarp prst="textNoShape">
              <a:avLst/>
            </a:prstTxWarp>
            <a:spAutoFit/>
          </a:bodyPr>
          <a:lstStyle/>
          <a:p>
            <a:pPr eaLnBrk="0" hangingPunct="0">
              <a:buFontTx/>
              <a:buChar char="•"/>
            </a:pPr>
            <a:r>
              <a:rPr lang="en-US" sz="2000" b="1">
                <a:solidFill>
                  <a:srgbClr val="000066"/>
                </a:solidFill>
                <a:latin typeface="Arial" pitchFamily="-103" charset="0"/>
              </a:rPr>
              <a:t> Not all symptoms affect all MS patients</a:t>
            </a:r>
          </a:p>
          <a:p>
            <a:pPr eaLnBrk="0" hangingPunct="0">
              <a:buFontTx/>
              <a:buChar char="•"/>
            </a:pPr>
            <a:r>
              <a:rPr lang="en-US" sz="2000" b="1">
                <a:solidFill>
                  <a:srgbClr val="000066"/>
                </a:solidFill>
                <a:latin typeface="Arial" pitchFamily="-103" charset="0"/>
              </a:rPr>
              <a:t> No two persons have identical complaints</a:t>
            </a:r>
          </a:p>
          <a:p>
            <a:pPr eaLnBrk="0" hangingPunct="0">
              <a:buFontTx/>
              <a:buChar char="•"/>
            </a:pPr>
            <a:r>
              <a:rPr lang="en-US" sz="2000" b="1">
                <a:solidFill>
                  <a:srgbClr val="000066"/>
                </a:solidFill>
                <a:latin typeface="Arial" pitchFamily="-103" charset="0"/>
              </a:rPr>
              <a:t> No one person develops all of the symptoms</a:t>
            </a:r>
          </a:p>
          <a:p>
            <a:pPr eaLnBrk="0" hangingPunct="0">
              <a:buFontTx/>
              <a:buChar char="•"/>
            </a:pPr>
            <a:endParaRPr lang="en-US" sz="2000">
              <a:solidFill>
                <a:srgbClr val="000066"/>
              </a:solidFill>
              <a:latin typeface="Arial" pitchFamily="-103" charset="0"/>
            </a:endParaRPr>
          </a:p>
        </p:txBody>
      </p:sp>
      <p:sp>
        <p:nvSpPr>
          <p:cNvPr id="34823" name="Text Box 7"/>
          <p:cNvSpPr txBox="1">
            <a:spLocks noChangeArrowheads="1"/>
          </p:cNvSpPr>
          <p:nvPr/>
        </p:nvSpPr>
        <p:spPr bwMode="auto">
          <a:xfrm>
            <a:off x="2800350" y="4243388"/>
            <a:ext cx="5373688" cy="323850"/>
          </a:xfrm>
          <a:prstGeom prst="rect">
            <a:avLst/>
          </a:prstGeom>
          <a:solidFill>
            <a:srgbClr val="000066"/>
          </a:solidFill>
          <a:ln w="9525">
            <a:solidFill>
              <a:srgbClr val="000066"/>
            </a:solidFill>
            <a:miter lim="800000"/>
            <a:headEnd/>
            <a:tailEnd/>
          </a:ln>
        </p:spPr>
        <p:txBody>
          <a:bodyPr lIns="81949" tIns="40973" rIns="81949" bIns="40973">
            <a:prstTxWarp prst="textNoShape">
              <a:avLst/>
            </a:prstTxWarp>
          </a:bodyPr>
          <a:lstStyle/>
          <a:p>
            <a:pPr marL="104775" indent="-104775" algn="ctr" defTabSz="820738" eaLnBrk="0" hangingPunct="0">
              <a:buFont typeface="Symbol" pitchFamily="-103" charset="2"/>
              <a:buNone/>
            </a:pPr>
            <a:r>
              <a:rPr lang="en-US" sz="1600" b="1">
                <a:solidFill>
                  <a:schemeClr val="bg1"/>
                </a:solidFill>
                <a:latin typeface="Arial" pitchFamily="-103" charset="0"/>
              </a:rPr>
              <a:t>Signs/Symptoms</a:t>
            </a:r>
          </a:p>
        </p:txBody>
      </p:sp>
      <p:sp>
        <p:nvSpPr>
          <p:cNvPr id="34824" name="Rectangle 8"/>
          <p:cNvSpPr>
            <a:spLocks noChangeArrowheads="1"/>
          </p:cNvSpPr>
          <p:nvPr/>
        </p:nvSpPr>
        <p:spPr bwMode="auto">
          <a:xfrm>
            <a:off x="2922588" y="4597400"/>
            <a:ext cx="5421312" cy="825500"/>
          </a:xfrm>
          <a:prstGeom prst="rect">
            <a:avLst/>
          </a:prstGeom>
          <a:noFill/>
          <a:ln w="9525">
            <a:noFill/>
            <a:miter lim="800000"/>
            <a:headEnd/>
            <a:tailEnd/>
          </a:ln>
        </p:spPr>
        <p:txBody>
          <a:bodyPr>
            <a:prstTxWarp prst="textNoShape">
              <a:avLst/>
            </a:prstTxWarp>
            <a:spAutoFit/>
          </a:bodyPr>
          <a:lstStyle/>
          <a:p>
            <a:pPr eaLnBrk="0" hangingPunct="0"/>
            <a:r>
              <a:rPr lang="en-US" sz="1600">
                <a:solidFill>
                  <a:srgbClr val="003366"/>
                </a:solidFill>
                <a:latin typeface="Arial" pitchFamily="-103" charset="0"/>
              </a:rPr>
              <a:t>Balance problems, depression, speech problems, coordination, tremors, neuritis</a:t>
            </a:r>
          </a:p>
          <a:p>
            <a:pPr eaLnBrk="0" hangingPunct="0"/>
            <a:endParaRPr lang="en-US" sz="1600">
              <a:solidFill>
                <a:srgbClr val="003366"/>
              </a:solidFill>
              <a:latin typeface="Arial" pitchFamily="-103" charset="0"/>
            </a:endParaRPr>
          </a:p>
        </p:txBody>
      </p:sp>
      <p:sp>
        <p:nvSpPr>
          <p:cNvPr id="34825" name="Rectangle 9"/>
          <p:cNvSpPr>
            <a:spLocks noChangeArrowheads="1"/>
          </p:cNvSpPr>
          <p:nvPr/>
        </p:nvSpPr>
        <p:spPr bwMode="auto">
          <a:xfrm>
            <a:off x="665163" y="5159375"/>
            <a:ext cx="2324100" cy="581025"/>
          </a:xfrm>
          <a:prstGeom prst="rect">
            <a:avLst/>
          </a:prstGeom>
          <a:noFill/>
          <a:ln w="9525">
            <a:noFill/>
            <a:miter lim="800000"/>
            <a:headEnd/>
            <a:tailEnd/>
          </a:ln>
        </p:spPr>
        <p:txBody>
          <a:bodyPr>
            <a:prstTxWarp prst="textNoShape">
              <a:avLst/>
            </a:prstTxWarp>
            <a:spAutoFit/>
          </a:bodyPr>
          <a:lstStyle/>
          <a:p>
            <a:pPr eaLnBrk="0" hangingPunct="0"/>
            <a:r>
              <a:rPr lang="en-US" sz="1600">
                <a:solidFill>
                  <a:srgbClr val="003366"/>
                </a:solidFill>
                <a:latin typeface="Arial" pitchFamily="-103" charset="0"/>
              </a:rPr>
              <a:t>Spinal Cord/Motor nerve tracts</a:t>
            </a:r>
          </a:p>
        </p:txBody>
      </p:sp>
      <p:sp>
        <p:nvSpPr>
          <p:cNvPr id="34826" name="Rectangle 10"/>
          <p:cNvSpPr>
            <a:spLocks noChangeArrowheads="1"/>
          </p:cNvSpPr>
          <p:nvPr/>
        </p:nvSpPr>
        <p:spPr bwMode="auto">
          <a:xfrm>
            <a:off x="2921000" y="5157788"/>
            <a:ext cx="5421313" cy="825500"/>
          </a:xfrm>
          <a:prstGeom prst="rect">
            <a:avLst/>
          </a:prstGeom>
          <a:noFill/>
          <a:ln w="9525">
            <a:noFill/>
            <a:miter lim="800000"/>
            <a:headEnd/>
            <a:tailEnd/>
          </a:ln>
        </p:spPr>
        <p:txBody>
          <a:bodyPr>
            <a:prstTxWarp prst="textNoShape">
              <a:avLst/>
            </a:prstTxWarp>
            <a:spAutoFit/>
          </a:bodyPr>
          <a:lstStyle/>
          <a:p>
            <a:pPr eaLnBrk="0" hangingPunct="0"/>
            <a:r>
              <a:rPr lang="en-US" sz="1600">
                <a:solidFill>
                  <a:srgbClr val="003366"/>
                </a:solidFill>
                <a:latin typeface="Arial" pitchFamily="-103" charset="0"/>
              </a:rPr>
              <a:t>Muscle weakness, spasticity paralysis, vision problems, bladder and/or bowel problems</a:t>
            </a:r>
          </a:p>
          <a:p>
            <a:pPr eaLnBrk="0" hangingPunct="0"/>
            <a:endParaRPr lang="en-US" sz="1600">
              <a:solidFill>
                <a:srgbClr val="003366"/>
              </a:solidFill>
              <a:latin typeface="Arial" pitchFamily="-103" charset="0"/>
            </a:endParaRPr>
          </a:p>
        </p:txBody>
      </p:sp>
      <p:sp>
        <p:nvSpPr>
          <p:cNvPr id="34827" name="Rectangle 11"/>
          <p:cNvSpPr>
            <a:spLocks noChangeArrowheads="1"/>
          </p:cNvSpPr>
          <p:nvPr/>
        </p:nvSpPr>
        <p:spPr bwMode="auto">
          <a:xfrm>
            <a:off x="673100" y="5710238"/>
            <a:ext cx="2324100" cy="581025"/>
          </a:xfrm>
          <a:prstGeom prst="rect">
            <a:avLst/>
          </a:prstGeom>
          <a:noFill/>
          <a:ln w="9525">
            <a:noFill/>
            <a:miter lim="800000"/>
            <a:headEnd/>
            <a:tailEnd/>
          </a:ln>
        </p:spPr>
        <p:txBody>
          <a:bodyPr>
            <a:prstTxWarp prst="textNoShape">
              <a:avLst/>
            </a:prstTxWarp>
            <a:spAutoFit/>
          </a:bodyPr>
          <a:lstStyle/>
          <a:p>
            <a:pPr eaLnBrk="0" hangingPunct="0"/>
            <a:r>
              <a:rPr lang="en-US" sz="1600">
                <a:solidFill>
                  <a:srgbClr val="003366"/>
                </a:solidFill>
                <a:latin typeface="Arial" pitchFamily="-103" charset="0"/>
              </a:rPr>
              <a:t>Spinal Cord/</a:t>
            </a:r>
            <a:br>
              <a:rPr lang="en-US" sz="1600">
                <a:solidFill>
                  <a:srgbClr val="003366"/>
                </a:solidFill>
                <a:latin typeface="Arial" pitchFamily="-103" charset="0"/>
              </a:rPr>
            </a:br>
            <a:r>
              <a:rPr lang="en-US" sz="1600">
                <a:solidFill>
                  <a:srgbClr val="003366"/>
                </a:solidFill>
                <a:latin typeface="Arial" pitchFamily="-103" charset="0"/>
              </a:rPr>
              <a:t>Sensory nerve tract</a:t>
            </a:r>
          </a:p>
        </p:txBody>
      </p:sp>
      <p:sp>
        <p:nvSpPr>
          <p:cNvPr id="34828" name="Rectangle 12"/>
          <p:cNvSpPr>
            <a:spLocks noChangeArrowheads="1"/>
          </p:cNvSpPr>
          <p:nvPr/>
        </p:nvSpPr>
        <p:spPr bwMode="auto">
          <a:xfrm>
            <a:off x="2900363" y="5727700"/>
            <a:ext cx="5421312" cy="825500"/>
          </a:xfrm>
          <a:prstGeom prst="rect">
            <a:avLst/>
          </a:prstGeom>
          <a:noFill/>
          <a:ln w="9525">
            <a:noFill/>
            <a:miter lim="800000"/>
            <a:headEnd/>
            <a:tailEnd/>
          </a:ln>
        </p:spPr>
        <p:txBody>
          <a:bodyPr>
            <a:prstTxWarp prst="textNoShape">
              <a:avLst/>
            </a:prstTxWarp>
            <a:spAutoFit/>
          </a:bodyPr>
          <a:lstStyle/>
          <a:p>
            <a:pPr eaLnBrk="0" hangingPunct="0"/>
            <a:r>
              <a:rPr lang="en-US" sz="1600">
                <a:solidFill>
                  <a:srgbClr val="003366"/>
                </a:solidFill>
                <a:latin typeface="Arial" pitchFamily="-103" charset="0"/>
              </a:rPr>
              <a:t>Altered sensation, numbness, prickling,</a:t>
            </a:r>
            <a:br>
              <a:rPr lang="en-US" sz="1600">
                <a:solidFill>
                  <a:srgbClr val="003366"/>
                </a:solidFill>
                <a:latin typeface="Arial" pitchFamily="-103" charset="0"/>
              </a:rPr>
            </a:br>
            <a:r>
              <a:rPr lang="en-US" sz="1600">
                <a:solidFill>
                  <a:srgbClr val="003366"/>
                </a:solidFill>
                <a:latin typeface="Arial" pitchFamily="-103" charset="0"/>
              </a:rPr>
              <a:t>burning sensation</a:t>
            </a:r>
          </a:p>
          <a:p>
            <a:pPr eaLnBrk="0" hangingPunct="0"/>
            <a:endParaRPr lang="en-US" sz="1600">
              <a:solidFill>
                <a:srgbClr val="003366"/>
              </a:solidFill>
              <a:latin typeface="Arial" pitchFamily="-103" charset="0"/>
            </a:endParaRPr>
          </a:p>
        </p:txBody>
      </p:sp>
      <p:sp>
        <p:nvSpPr>
          <p:cNvPr id="34829" name="Rectangle 13"/>
          <p:cNvSpPr>
            <a:spLocks noChangeArrowheads="1"/>
          </p:cNvSpPr>
          <p:nvPr/>
        </p:nvSpPr>
        <p:spPr bwMode="auto">
          <a:xfrm>
            <a:off x="581025" y="4565650"/>
            <a:ext cx="7593013" cy="1714500"/>
          </a:xfrm>
          <a:prstGeom prst="rect">
            <a:avLst/>
          </a:prstGeom>
          <a:noFill/>
          <a:ln w="9525">
            <a:solidFill>
              <a:srgbClr val="000080"/>
            </a:solidFill>
            <a:miter lim="800000"/>
            <a:headEnd/>
            <a:tailEnd/>
          </a:ln>
        </p:spPr>
        <p:txBody>
          <a:bodyPr wrap="none" anchor="ctr">
            <a:prstTxWarp prst="textNoShape">
              <a:avLst/>
            </a:prstTxWarp>
          </a:bodyPr>
          <a:lstStyle/>
          <a:p>
            <a:endParaRPr lang="en-US"/>
          </a:p>
        </p:txBody>
      </p:sp>
      <p:sp>
        <p:nvSpPr>
          <p:cNvPr id="34830" name="Line 14"/>
          <p:cNvSpPr>
            <a:spLocks noChangeShapeType="1"/>
          </p:cNvSpPr>
          <p:nvPr/>
        </p:nvSpPr>
        <p:spPr bwMode="auto">
          <a:xfrm>
            <a:off x="2790825" y="4567238"/>
            <a:ext cx="9525" cy="1714500"/>
          </a:xfrm>
          <a:prstGeom prst="line">
            <a:avLst/>
          </a:prstGeom>
          <a:noFill/>
          <a:ln w="9525">
            <a:solidFill>
              <a:srgbClr val="000066"/>
            </a:solidFill>
            <a:round/>
            <a:headEnd/>
            <a:tailEnd/>
          </a:ln>
        </p:spPr>
        <p:txBody>
          <a:bodyPr>
            <a:prstTxWarp prst="textNoShape">
              <a:avLst/>
            </a:prstTxWarp>
          </a:bodyPr>
          <a:lstStyle/>
          <a:p>
            <a:endParaRPr lang="en-US"/>
          </a:p>
        </p:txBody>
      </p:sp>
      <p:sp>
        <p:nvSpPr>
          <p:cNvPr id="34831" name="Line 15"/>
          <p:cNvSpPr>
            <a:spLocks noChangeShapeType="1"/>
          </p:cNvSpPr>
          <p:nvPr/>
        </p:nvSpPr>
        <p:spPr bwMode="auto">
          <a:xfrm>
            <a:off x="581025" y="5156200"/>
            <a:ext cx="7593013" cy="22225"/>
          </a:xfrm>
          <a:prstGeom prst="line">
            <a:avLst/>
          </a:prstGeom>
          <a:noFill/>
          <a:ln w="9525">
            <a:solidFill>
              <a:srgbClr val="000066"/>
            </a:solidFill>
            <a:round/>
            <a:headEnd/>
            <a:tailEnd/>
          </a:ln>
        </p:spPr>
        <p:txBody>
          <a:bodyPr>
            <a:prstTxWarp prst="textNoShape">
              <a:avLst/>
            </a:prstTxWarp>
          </a:bodyPr>
          <a:lstStyle/>
          <a:p>
            <a:endParaRPr lang="en-US"/>
          </a:p>
        </p:txBody>
      </p:sp>
      <p:sp>
        <p:nvSpPr>
          <p:cNvPr id="34832" name="Line 16"/>
          <p:cNvSpPr>
            <a:spLocks noChangeShapeType="1"/>
          </p:cNvSpPr>
          <p:nvPr/>
        </p:nvSpPr>
        <p:spPr bwMode="auto">
          <a:xfrm>
            <a:off x="579438" y="5735638"/>
            <a:ext cx="7593012" cy="22225"/>
          </a:xfrm>
          <a:prstGeom prst="line">
            <a:avLst/>
          </a:prstGeom>
          <a:noFill/>
          <a:ln w="9525">
            <a:solidFill>
              <a:srgbClr val="000066"/>
            </a:solidFill>
            <a:round/>
            <a:headEnd/>
            <a:tailEnd/>
          </a:ln>
        </p:spPr>
        <p:txBody>
          <a:bodyPr>
            <a:prstTxWarp prst="textNoShape">
              <a:avLst/>
            </a:prstTxWarp>
          </a:bodyPr>
          <a:lstStyle/>
          <a:p>
            <a:endParaRPr lang="en-US"/>
          </a:p>
        </p:txBody>
      </p:sp>
      <p:sp>
        <p:nvSpPr>
          <p:cNvPr id="34833" name="Rectangle 17"/>
          <p:cNvSpPr>
            <a:spLocks noChangeArrowheads="1"/>
          </p:cNvSpPr>
          <p:nvPr/>
        </p:nvSpPr>
        <p:spPr bwMode="auto">
          <a:xfrm>
            <a:off x="569913" y="1279525"/>
            <a:ext cx="8250237" cy="1006475"/>
          </a:xfrm>
          <a:prstGeom prst="rect">
            <a:avLst/>
          </a:prstGeom>
          <a:noFill/>
          <a:ln w="9525">
            <a:noFill/>
            <a:miter lim="800000"/>
            <a:headEnd/>
            <a:tailEnd/>
          </a:ln>
        </p:spPr>
        <p:txBody>
          <a:bodyPr>
            <a:prstTxWarp prst="textNoShape">
              <a:avLst/>
            </a:prstTxWarp>
            <a:spAutoFit/>
          </a:bodyPr>
          <a:lstStyle/>
          <a:p>
            <a:pPr eaLnBrk="0" hangingPunct="0"/>
            <a:r>
              <a:rPr lang="en-US" sz="2000" b="1">
                <a:solidFill>
                  <a:srgbClr val="003366"/>
                </a:solidFill>
                <a:latin typeface="Arial" pitchFamily="-103" charset="0"/>
              </a:rPr>
              <a:t>Symptoms can include:</a:t>
            </a:r>
            <a:r>
              <a:rPr lang="en-US" sz="2000">
                <a:solidFill>
                  <a:srgbClr val="003366"/>
                </a:solidFill>
                <a:latin typeface="Arial" pitchFamily="-103" charset="0"/>
              </a:rPr>
              <a:t> Fatigue (most common), sensory complaints, tremors, balance/coordination, depression, spasticity, bladder, bowel, vision loss, cognitive and emotional dysfunction, and sexual difficulties</a:t>
            </a:r>
          </a:p>
        </p:txBody>
      </p:sp>
      <p:sp>
        <p:nvSpPr>
          <p:cNvPr id="34834" name="Rectangle 18"/>
          <p:cNvSpPr>
            <a:spLocks noChangeArrowheads="1"/>
          </p:cNvSpPr>
          <p:nvPr/>
        </p:nvSpPr>
        <p:spPr bwMode="auto">
          <a:xfrm>
            <a:off x="579438" y="3935413"/>
            <a:ext cx="7108825" cy="304800"/>
          </a:xfrm>
          <a:prstGeom prst="rect">
            <a:avLst/>
          </a:prstGeom>
          <a:noFill/>
          <a:ln w="9525">
            <a:noFill/>
            <a:miter lim="800000"/>
            <a:headEnd/>
            <a:tailEnd/>
          </a:ln>
        </p:spPr>
        <p:txBody>
          <a:bodyPr>
            <a:prstTxWarp prst="textNoShape">
              <a:avLst/>
            </a:prstTxWarp>
            <a:spAutoFit/>
          </a:bodyPr>
          <a:lstStyle/>
          <a:p>
            <a:pPr eaLnBrk="0" hangingPunct="0"/>
            <a:r>
              <a:rPr lang="en-US" sz="1400" b="1">
                <a:solidFill>
                  <a:srgbClr val="000066"/>
                </a:solidFill>
                <a:latin typeface="Arial" pitchFamily="-103" charset="0"/>
              </a:rPr>
              <a:t>CNS Lesion Location and Possible Associated Symptoms of MS:</a:t>
            </a:r>
          </a:p>
        </p:txBody>
      </p:sp>
      <p:sp>
        <p:nvSpPr>
          <p:cNvPr id="34835" name="TextBox 18"/>
          <p:cNvSpPr txBox="1">
            <a:spLocks noChangeArrowheads="1"/>
          </p:cNvSpPr>
          <p:nvPr/>
        </p:nvSpPr>
        <p:spPr bwMode="auto">
          <a:xfrm>
            <a:off x="7964488" y="6400800"/>
            <a:ext cx="1130300" cy="338138"/>
          </a:xfrm>
          <a:prstGeom prst="rect">
            <a:avLst/>
          </a:prstGeom>
          <a:noFill/>
          <a:ln w="9525">
            <a:noFill/>
            <a:miter lim="800000"/>
            <a:headEnd/>
            <a:tailEnd/>
          </a:ln>
        </p:spPr>
        <p:txBody>
          <a:bodyPr wrap="none">
            <a:prstTxWarp prst="textNoShape">
              <a:avLst/>
            </a:prstTxWarp>
            <a:spAutoFit/>
          </a:bodyPr>
          <a:lstStyle/>
          <a:p>
            <a:r>
              <a:rPr lang="en-US" sz="1600" b="1" i="1">
                <a:latin typeface="Arial" pitchFamily="-103" charset="0"/>
                <a:ea typeface="Arial" pitchFamily="-103" charset="0"/>
                <a:cs typeface="Arial" pitchFamily="-103" charset="0"/>
              </a:rPr>
              <a:t>P. Martini</a:t>
            </a:r>
          </a:p>
        </p:txBody>
      </p:sp>
    </p:spTree>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6866" name="Rectangle 2"/>
          <p:cNvSpPr>
            <a:spLocks noChangeArrowheads="1"/>
          </p:cNvSpPr>
          <p:nvPr/>
        </p:nvSpPr>
        <p:spPr bwMode="auto">
          <a:xfrm>
            <a:off x="2057400" y="228600"/>
            <a:ext cx="5105400" cy="590550"/>
          </a:xfrm>
          <a:prstGeom prst="rect">
            <a:avLst/>
          </a:prstGeom>
          <a:noFill/>
          <a:ln w="12700">
            <a:noFill/>
            <a:miter lim="800000"/>
            <a:headEnd/>
            <a:tailEnd/>
          </a:ln>
        </p:spPr>
        <p:txBody>
          <a:bodyPr lIns="81164" tIns="39871" rIns="81164" bIns="39871" anchor="ctr">
            <a:prstTxWarp prst="textNoShape">
              <a:avLst/>
            </a:prstTxWarp>
          </a:bodyPr>
          <a:lstStyle/>
          <a:p>
            <a:pPr algn="ctr">
              <a:lnSpc>
                <a:spcPct val="80000"/>
              </a:lnSpc>
            </a:pPr>
            <a:r>
              <a:rPr lang="en-US" sz="4400" b="1">
                <a:solidFill>
                  <a:srgbClr val="000066"/>
                </a:solidFill>
                <a:latin typeface="Arial" pitchFamily="-103" charset="0"/>
              </a:rPr>
              <a:t>Patient Flow </a:t>
            </a:r>
          </a:p>
        </p:txBody>
      </p:sp>
      <p:grpSp>
        <p:nvGrpSpPr>
          <p:cNvPr id="2" name="Group 47"/>
          <p:cNvGrpSpPr>
            <a:grpSpLocks/>
          </p:cNvGrpSpPr>
          <p:nvPr/>
        </p:nvGrpSpPr>
        <p:grpSpPr bwMode="auto">
          <a:xfrm>
            <a:off x="285750" y="1066800"/>
            <a:ext cx="7305675" cy="2787650"/>
            <a:chOff x="180" y="672"/>
            <a:chExt cx="4602" cy="1756"/>
          </a:xfrm>
        </p:grpSpPr>
        <p:sp>
          <p:nvSpPr>
            <p:cNvPr id="36890" name="Text Box 6"/>
            <p:cNvSpPr txBox="1">
              <a:spLocks noChangeArrowheads="1"/>
            </p:cNvSpPr>
            <p:nvPr/>
          </p:nvSpPr>
          <p:spPr bwMode="auto">
            <a:xfrm>
              <a:off x="3216" y="730"/>
              <a:ext cx="1566" cy="244"/>
            </a:xfrm>
            <a:prstGeom prst="rect">
              <a:avLst/>
            </a:prstGeom>
            <a:noFill/>
            <a:ln w="25400">
              <a:solidFill>
                <a:srgbClr val="006699"/>
              </a:solidFill>
              <a:miter lim="800000"/>
              <a:headEnd/>
              <a:tailEnd/>
            </a:ln>
          </p:spPr>
          <p:txBody>
            <a:bodyPr lIns="81949" tIns="40973" rIns="81949" bIns="40973">
              <a:prstTxWarp prst="textNoShape">
                <a:avLst/>
              </a:prstTxWarp>
            </a:bodyPr>
            <a:lstStyle/>
            <a:p>
              <a:pPr marL="104775" indent="-104775" algn="ctr" defTabSz="820738" eaLnBrk="0" hangingPunct="0">
                <a:buFont typeface="Symbol" pitchFamily="-103" charset="2"/>
                <a:buNone/>
              </a:pPr>
              <a:r>
                <a:rPr lang="en-US" sz="1400" b="1">
                  <a:solidFill>
                    <a:srgbClr val="006699"/>
                  </a:solidFill>
                  <a:latin typeface="Arial" pitchFamily="-103" charset="0"/>
                </a:rPr>
                <a:t>Patient Presentation</a:t>
              </a:r>
            </a:p>
          </p:txBody>
        </p:sp>
        <p:grpSp>
          <p:nvGrpSpPr>
            <p:cNvPr id="3" name="Group 36"/>
            <p:cNvGrpSpPr>
              <a:grpSpLocks/>
            </p:cNvGrpSpPr>
            <p:nvPr/>
          </p:nvGrpSpPr>
          <p:grpSpPr bwMode="auto">
            <a:xfrm>
              <a:off x="180" y="672"/>
              <a:ext cx="1512" cy="1756"/>
              <a:chOff x="180" y="672"/>
              <a:chExt cx="1512" cy="1756"/>
            </a:xfrm>
          </p:grpSpPr>
          <p:sp>
            <p:nvSpPr>
              <p:cNvPr id="36894" name="Text Box 3"/>
              <p:cNvSpPr txBox="1">
                <a:spLocks noChangeArrowheads="1"/>
              </p:cNvSpPr>
              <p:nvPr/>
            </p:nvSpPr>
            <p:spPr bwMode="auto">
              <a:xfrm>
                <a:off x="186" y="743"/>
                <a:ext cx="1470" cy="1570"/>
              </a:xfrm>
              <a:prstGeom prst="rect">
                <a:avLst/>
              </a:prstGeom>
              <a:noFill/>
              <a:ln w="9525">
                <a:solidFill>
                  <a:srgbClr val="FF9900"/>
                </a:solidFill>
                <a:miter lim="800000"/>
                <a:headEnd/>
                <a:tailEnd/>
              </a:ln>
            </p:spPr>
            <p:txBody>
              <a:bodyPr lIns="81949" tIns="40973" rIns="81949" bIns="40973">
                <a:prstTxWarp prst="textNoShape">
                  <a:avLst/>
                </a:prstTxWarp>
              </a:bodyPr>
              <a:lstStyle/>
              <a:p>
                <a:pPr marL="104775" indent="-104775" defTabSz="820738" eaLnBrk="0" hangingPunct="0"/>
                <a:endParaRPr lang="en-US" sz="1000" b="1">
                  <a:solidFill>
                    <a:srgbClr val="003366"/>
                  </a:solidFill>
                  <a:latin typeface="Arial" pitchFamily="-103" charset="0"/>
                </a:endParaRPr>
              </a:p>
            </p:txBody>
          </p:sp>
          <p:sp>
            <p:nvSpPr>
              <p:cNvPr id="36895" name="Rectangle 8"/>
              <p:cNvSpPr>
                <a:spLocks noChangeArrowheads="1"/>
              </p:cNvSpPr>
              <p:nvPr/>
            </p:nvSpPr>
            <p:spPr bwMode="auto">
              <a:xfrm>
                <a:off x="228" y="875"/>
                <a:ext cx="1464" cy="1553"/>
              </a:xfrm>
              <a:prstGeom prst="rect">
                <a:avLst/>
              </a:prstGeom>
              <a:noFill/>
              <a:ln w="9525">
                <a:noFill/>
                <a:miter lim="800000"/>
                <a:headEnd/>
                <a:tailEnd/>
              </a:ln>
            </p:spPr>
            <p:txBody>
              <a:bodyPr>
                <a:prstTxWarp prst="textNoShape">
                  <a:avLst/>
                </a:prstTxWarp>
                <a:spAutoFit/>
              </a:bodyPr>
              <a:lstStyle/>
              <a:p>
                <a:pPr eaLnBrk="0" hangingPunct="0">
                  <a:buFontTx/>
                  <a:buChar char="•"/>
                </a:pPr>
                <a:r>
                  <a:rPr lang="en-US" sz="1200" b="1">
                    <a:solidFill>
                      <a:srgbClr val="003366"/>
                    </a:solidFill>
                    <a:latin typeface="Arial" pitchFamily="-103" charset="0"/>
                  </a:rPr>
                  <a:t> Problems with walking/limb control</a:t>
                </a:r>
              </a:p>
              <a:p>
                <a:pPr eaLnBrk="0" hangingPunct="0">
                  <a:buFontTx/>
                  <a:buChar char="•"/>
                </a:pPr>
                <a:r>
                  <a:rPr lang="en-US" sz="1200" b="1">
                    <a:solidFill>
                      <a:srgbClr val="003366"/>
                    </a:solidFill>
                    <a:latin typeface="Arial" pitchFamily="-103" charset="0"/>
                  </a:rPr>
                  <a:t> Altered sensations</a:t>
                </a:r>
              </a:p>
              <a:p>
                <a:pPr eaLnBrk="0" hangingPunct="0">
                  <a:buFontTx/>
                  <a:buChar char="•"/>
                </a:pPr>
                <a:r>
                  <a:rPr lang="en-US" sz="1200" b="1">
                    <a:solidFill>
                      <a:srgbClr val="003366"/>
                    </a:solidFill>
                    <a:latin typeface="Arial" pitchFamily="-103" charset="0"/>
                  </a:rPr>
                  <a:t> Intestinal, bladder incontinence</a:t>
                </a:r>
              </a:p>
              <a:p>
                <a:pPr eaLnBrk="0" hangingPunct="0">
                  <a:buFontTx/>
                  <a:buChar char="•"/>
                </a:pPr>
                <a:r>
                  <a:rPr lang="en-US" sz="1200" b="1">
                    <a:solidFill>
                      <a:srgbClr val="003366"/>
                    </a:solidFill>
                    <a:latin typeface="Arial" pitchFamily="-103" charset="0"/>
                  </a:rPr>
                  <a:t> Visual disturbances</a:t>
                </a:r>
              </a:p>
              <a:p>
                <a:pPr eaLnBrk="0" hangingPunct="0">
                  <a:buFontTx/>
                  <a:buChar char="•"/>
                </a:pPr>
                <a:r>
                  <a:rPr lang="en-US" sz="1200" b="1">
                    <a:solidFill>
                      <a:srgbClr val="003366"/>
                    </a:solidFill>
                    <a:latin typeface="Arial" pitchFamily="-103" charset="0"/>
                  </a:rPr>
                  <a:t> Memory &amp; concentration problems</a:t>
                </a:r>
              </a:p>
              <a:p>
                <a:pPr eaLnBrk="0" hangingPunct="0">
                  <a:buFontTx/>
                  <a:buChar char="•"/>
                </a:pPr>
                <a:r>
                  <a:rPr lang="en-US" sz="1200" b="1">
                    <a:solidFill>
                      <a:srgbClr val="003366"/>
                    </a:solidFill>
                    <a:latin typeface="Arial" pitchFamily="-103" charset="0"/>
                  </a:rPr>
                  <a:t> Extreme fatigue</a:t>
                </a:r>
              </a:p>
              <a:p>
                <a:pPr eaLnBrk="0" hangingPunct="0">
                  <a:buFontTx/>
                  <a:buChar char="•"/>
                </a:pPr>
                <a:r>
                  <a:rPr lang="en-US" sz="1200" b="1">
                    <a:solidFill>
                      <a:srgbClr val="003366"/>
                    </a:solidFill>
                    <a:latin typeface="Arial" pitchFamily="-103" charset="0"/>
                  </a:rPr>
                  <a:t> Lack of sexual energy</a:t>
                </a:r>
              </a:p>
              <a:p>
                <a:pPr eaLnBrk="0" hangingPunct="0">
                  <a:buFontTx/>
                  <a:buChar char="•"/>
                </a:pPr>
                <a:r>
                  <a:rPr lang="en-US" sz="1200" b="1">
                    <a:solidFill>
                      <a:srgbClr val="003366"/>
                    </a:solidFill>
                    <a:latin typeface="Arial" pitchFamily="-103" charset="0"/>
                  </a:rPr>
                  <a:t> Depressions, anxiety,</a:t>
                </a:r>
                <a:r>
                  <a:rPr lang="en-US" sz="1200" b="1">
                    <a:latin typeface="Arial" pitchFamily="-103" charset="0"/>
                  </a:rPr>
                  <a:t> </a:t>
                </a:r>
                <a:r>
                  <a:rPr lang="en-US" sz="1200" b="1">
                    <a:solidFill>
                      <a:srgbClr val="003366"/>
                    </a:solidFill>
                    <a:latin typeface="Arial" pitchFamily="-103" charset="0"/>
                  </a:rPr>
                  <a:t>panic attacks, mood swings</a:t>
                </a:r>
              </a:p>
              <a:p>
                <a:pPr eaLnBrk="0" hangingPunct="0"/>
                <a:endParaRPr lang="en-US" sz="1200" b="1">
                  <a:solidFill>
                    <a:srgbClr val="003366"/>
                  </a:solidFill>
                  <a:latin typeface="Arial" pitchFamily="-103" charset="0"/>
                </a:endParaRPr>
              </a:p>
            </p:txBody>
          </p:sp>
          <p:sp>
            <p:nvSpPr>
              <p:cNvPr id="36896" name="Text Box 9"/>
              <p:cNvSpPr txBox="1">
                <a:spLocks noChangeArrowheads="1"/>
              </p:cNvSpPr>
              <p:nvPr/>
            </p:nvSpPr>
            <p:spPr bwMode="auto">
              <a:xfrm>
                <a:off x="180" y="672"/>
                <a:ext cx="1476" cy="203"/>
              </a:xfrm>
              <a:prstGeom prst="rect">
                <a:avLst/>
              </a:prstGeom>
              <a:solidFill>
                <a:srgbClr val="FF9900"/>
              </a:solidFill>
              <a:ln w="9525">
                <a:solidFill>
                  <a:srgbClr val="FF9900"/>
                </a:solidFill>
                <a:miter lim="800000"/>
                <a:headEnd/>
                <a:tailEnd/>
              </a:ln>
            </p:spPr>
            <p:txBody>
              <a:bodyPr lIns="81949" tIns="40973" rIns="81949" bIns="40973">
                <a:prstTxWarp prst="textNoShape">
                  <a:avLst/>
                </a:prstTxWarp>
              </a:bodyPr>
              <a:lstStyle/>
              <a:p>
                <a:pPr marL="104775" indent="-104775" algn="ctr" defTabSz="820738" eaLnBrk="0" hangingPunct="0">
                  <a:buFont typeface="Symbol" pitchFamily="-103" charset="2"/>
                  <a:buNone/>
                </a:pPr>
                <a:r>
                  <a:rPr lang="en-US" sz="1200" b="1">
                    <a:solidFill>
                      <a:schemeClr val="bg1"/>
                    </a:solidFill>
                    <a:latin typeface="Arial" pitchFamily="-103" charset="0"/>
                  </a:rPr>
                  <a:t>Symptoms</a:t>
                </a:r>
              </a:p>
            </p:txBody>
          </p:sp>
        </p:grpSp>
        <p:sp>
          <p:nvSpPr>
            <p:cNvPr id="36892" name="Line 40"/>
            <p:cNvSpPr>
              <a:spLocks noChangeShapeType="1"/>
            </p:cNvSpPr>
            <p:nvPr/>
          </p:nvSpPr>
          <p:spPr bwMode="auto">
            <a:xfrm>
              <a:off x="1680" y="864"/>
              <a:ext cx="1440" cy="0"/>
            </a:xfrm>
            <a:prstGeom prst="line">
              <a:avLst/>
            </a:prstGeom>
            <a:noFill/>
            <a:ln w="28575">
              <a:solidFill>
                <a:srgbClr val="0000CC"/>
              </a:solidFill>
              <a:round/>
              <a:headEnd/>
              <a:tailEnd type="triangle" w="med" len="med"/>
            </a:ln>
          </p:spPr>
          <p:txBody>
            <a:bodyPr>
              <a:prstTxWarp prst="textNoShape">
                <a:avLst/>
              </a:prstTxWarp>
            </a:bodyPr>
            <a:lstStyle/>
            <a:p>
              <a:endParaRPr lang="en-US"/>
            </a:p>
          </p:txBody>
        </p:sp>
        <p:sp>
          <p:nvSpPr>
            <p:cNvPr id="36893" name="Line 41"/>
            <p:cNvSpPr>
              <a:spLocks noChangeShapeType="1"/>
            </p:cNvSpPr>
            <p:nvPr/>
          </p:nvSpPr>
          <p:spPr bwMode="auto">
            <a:xfrm>
              <a:off x="3984" y="976"/>
              <a:ext cx="0" cy="144"/>
            </a:xfrm>
            <a:prstGeom prst="line">
              <a:avLst/>
            </a:prstGeom>
            <a:noFill/>
            <a:ln w="9525">
              <a:solidFill>
                <a:srgbClr val="0000CC"/>
              </a:solidFill>
              <a:round/>
              <a:headEnd/>
              <a:tailEnd type="triangle" w="med" len="med"/>
            </a:ln>
          </p:spPr>
          <p:txBody>
            <a:bodyPr>
              <a:prstTxWarp prst="textNoShape">
                <a:avLst/>
              </a:prstTxWarp>
            </a:bodyPr>
            <a:lstStyle/>
            <a:p>
              <a:endParaRPr lang="en-US"/>
            </a:p>
          </p:txBody>
        </p:sp>
      </p:grpSp>
      <p:grpSp>
        <p:nvGrpSpPr>
          <p:cNvPr id="4" name="Group 49"/>
          <p:cNvGrpSpPr>
            <a:grpSpLocks/>
          </p:cNvGrpSpPr>
          <p:nvPr/>
        </p:nvGrpSpPr>
        <p:grpSpPr bwMode="auto">
          <a:xfrm>
            <a:off x="3328988" y="4445000"/>
            <a:ext cx="5429250" cy="1974850"/>
            <a:chOff x="2097" y="2800"/>
            <a:chExt cx="3420" cy="1244"/>
          </a:xfrm>
        </p:grpSpPr>
        <p:sp>
          <p:nvSpPr>
            <p:cNvPr id="36881" name="Text Box 12"/>
            <p:cNvSpPr txBox="1">
              <a:spLocks noChangeArrowheads="1"/>
            </p:cNvSpPr>
            <p:nvPr/>
          </p:nvSpPr>
          <p:spPr bwMode="auto">
            <a:xfrm>
              <a:off x="2097" y="3087"/>
              <a:ext cx="1113" cy="957"/>
            </a:xfrm>
            <a:prstGeom prst="rect">
              <a:avLst/>
            </a:prstGeom>
            <a:noFill/>
            <a:ln w="9525">
              <a:solidFill>
                <a:srgbClr val="003366"/>
              </a:solidFill>
              <a:miter lim="800000"/>
              <a:headEnd/>
              <a:tailEnd/>
            </a:ln>
          </p:spPr>
          <p:txBody>
            <a:bodyPr lIns="81949" tIns="40973" rIns="81949" bIns="40973">
              <a:prstTxWarp prst="textNoShape">
                <a:avLst/>
              </a:prstTxWarp>
            </a:bodyPr>
            <a:lstStyle/>
            <a:p>
              <a:pPr marL="104775" indent="-104775" defTabSz="820738" eaLnBrk="0" hangingPunct="0"/>
              <a:endParaRPr lang="en-US" sz="1400" b="1">
                <a:solidFill>
                  <a:srgbClr val="003366"/>
                </a:solidFill>
                <a:latin typeface="Arial" pitchFamily="-103" charset="0"/>
              </a:endParaRPr>
            </a:p>
            <a:p>
              <a:pPr marL="104775" indent="-104775" defTabSz="820738" eaLnBrk="0" hangingPunct="0">
                <a:buFontTx/>
                <a:buChar char="•"/>
              </a:pPr>
              <a:r>
                <a:rPr lang="en-US" sz="1200" b="1">
                  <a:solidFill>
                    <a:srgbClr val="003366"/>
                  </a:solidFill>
                  <a:latin typeface="Arial" pitchFamily="-103" charset="0"/>
                </a:rPr>
                <a:t>Depression</a:t>
              </a:r>
              <a:br>
                <a:rPr lang="en-US" sz="1200" b="1">
                  <a:solidFill>
                    <a:srgbClr val="003366"/>
                  </a:solidFill>
                  <a:latin typeface="Arial" pitchFamily="-103" charset="0"/>
                </a:rPr>
              </a:br>
              <a:r>
                <a:rPr lang="en-US" sz="1200" b="1">
                  <a:solidFill>
                    <a:srgbClr val="003366"/>
                  </a:solidFill>
                  <a:latin typeface="Arial" pitchFamily="-103" charset="0"/>
                </a:rPr>
                <a:t>(50-60% pts)</a:t>
              </a:r>
            </a:p>
            <a:p>
              <a:pPr marL="104775" indent="-104775" defTabSz="820738" eaLnBrk="0" hangingPunct="0">
                <a:buFontTx/>
                <a:buChar char="•"/>
              </a:pPr>
              <a:r>
                <a:rPr lang="en-US" sz="1200" b="1">
                  <a:solidFill>
                    <a:srgbClr val="003366"/>
                  </a:solidFill>
                  <a:latin typeface="Arial" pitchFamily="-103" charset="0"/>
                </a:rPr>
                <a:t>Suicide risks (3-15%)</a:t>
              </a:r>
            </a:p>
            <a:p>
              <a:pPr marL="104775" indent="-104775" defTabSz="820738" eaLnBrk="0" hangingPunct="0">
                <a:buFontTx/>
                <a:buChar char="•"/>
              </a:pPr>
              <a:r>
                <a:rPr lang="en-US" sz="1200" b="1">
                  <a:solidFill>
                    <a:srgbClr val="003366"/>
                  </a:solidFill>
                  <a:latin typeface="Arial" pitchFamily="-103" charset="0"/>
                </a:rPr>
                <a:t>Pts &amp;  families often require counseling</a:t>
              </a:r>
            </a:p>
          </p:txBody>
        </p:sp>
        <p:sp>
          <p:nvSpPr>
            <p:cNvPr id="36882" name="Text Box 13"/>
            <p:cNvSpPr txBox="1">
              <a:spLocks noChangeArrowheads="1"/>
            </p:cNvSpPr>
            <p:nvPr/>
          </p:nvSpPr>
          <p:spPr bwMode="auto">
            <a:xfrm>
              <a:off x="2097" y="2991"/>
              <a:ext cx="1113" cy="176"/>
            </a:xfrm>
            <a:prstGeom prst="rect">
              <a:avLst/>
            </a:prstGeom>
            <a:solidFill>
              <a:srgbClr val="336699"/>
            </a:solidFill>
            <a:ln w="9525">
              <a:solidFill>
                <a:srgbClr val="003366"/>
              </a:solidFill>
              <a:miter lim="800000"/>
              <a:headEnd/>
              <a:tailEnd/>
            </a:ln>
          </p:spPr>
          <p:txBody>
            <a:bodyPr lIns="81949" tIns="40973" rIns="81949" bIns="40973">
              <a:prstTxWarp prst="textNoShape">
                <a:avLst/>
              </a:prstTxWarp>
            </a:bodyPr>
            <a:lstStyle/>
            <a:p>
              <a:pPr marL="104775" indent="-104775" algn="ctr" defTabSz="820738" eaLnBrk="0" hangingPunct="0">
                <a:buFont typeface="Symbol" pitchFamily="-103" charset="2"/>
                <a:buNone/>
              </a:pPr>
              <a:r>
                <a:rPr lang="en-US" sz="1400" b="1">
                  <a:solidFill>
                    <a:schemeClr val="bg1"/>
                  </a:solidFill>
                  <a:latin typeface="Arial" pitchFamily="-103" charset="0"/>
                </a:rPr>
                <a:t>Psychologists</a:t>
              </a:r>
            </a:p>
          </p:txBody>
        </p:sp>
        <p:sp>
          <p:nvSpPr>
            <p:cNvPr id="36883" name="Text Box 14"/>
            <p:cNvSpPr txBox="1">
              <a:spLocks noChangeArrowheads="1"/>
            </p:cNvSpPr>
            <p:nvPr/>
          </p:nvSpPr>
          <p:spPr bwMode="auto">
            <a:xfrm>
              <a:off x="4630" y="2985"/>
              <a:ext cx="887" cy="256"/>
            </a:xfrm>
            <a:prstGeom prst="rect">
              <a:avLst/>
            </a:prstGeom>
            <a:solidFill>
              <a:srgbClr val="336699"/>
            </a:solidFill>
            <a:ln w="9525">
              <a:solidFill>
                <a:srgbClr val="003366"/>
              </a:solidFill>
              <a:miter lim="800000"/>
              <a:headEnd/>
              <a:tailEnd/>
            </a:ln>
          </p:spPr>
          <p:txBody>
            <a:bodyPr lIns="81949" tIns="40973" rIns="81949" bIns="40973">
              <a:prstTxWarp prst="textNoShape">
                <a:avLst/>
              </a:prstTxWarp>
            </a:bodyPr>
            <a:lstStyle/>
            <a:p>
              <a:pPr marL="104775" indent="-104775" algn="ctr" defTabSz="820738" eaLnBrk="0" hangingPunct="0">
                <a:buFont typeface="Symbol" pitchFamily="-103" charset="2"/>
                <a:buNone/>
              </a:pPr>
              <a:r>
                <a:rPr lang="en-US" sz="1400" b="1">
                  <a:solidFill>
                    <a:schemeClr val="bg1"/>
                  </a:solidFill>
                  <a:latin typeface="Arial" pitchFamily="-103" charset="0"/>
                </a:rPr>
                <a:t>PT/Vocational</a:t>
              </a:r>
            </a:p>
          </p:txBody>
        </p:sp>
        <p:sp>
          <p:nvSpPr>
            <p:cNvPr id="36884" name="Text Box 15"/>
            <p:cNvSpPr txBox="1">
              <a:spLocks noChangeArrowheads="1"/>
            </p:cNvSpPr>
            <p:nvPr/>
          </p:nvSpPr>
          <p:spPr bwMode="auto">
            <a:xfrm>
              <a:off x="4630" y="3241"/>
              <a:ext cx="885" cy="543"/>
            </a:xfrm>
            <a:prstGeom prst="rect">
              <a:avLst/>
            </a:prstGeom>
            <a:solidFill>
              <a:schemeClr val="bg1"/>
            </a:solidFill>
            <a:ln w="9525">
              <a:solidFill>
                <a:srgbClr val="003366"/>
              </a:solidFill>
              <a:miter lim="800000"/>
              <a:headEnd/>
              <a:tailEnd/>
            </a:ln>
          </p:spPr>
          <p:txBody>
            <a:bodyPr lIns="81949" tIns="40973" rIns="81949" bIns="40973">
              <a:prstTxWarp prst="textNoShape">
                <a:avLst/>
              </a:prstTxWarp>
            </a:bodyPr>
            <a:lstStyle/>
            <a:p>
              <a:pPr marL="104775" indent="-104775" defTabSz="820738" eaLnBrk="0" hangingPunct="0">
                <a:buFontTx/>
                <a:buChar char="•"/>
              </a:pPr>
              <a:r>
                <a:rPr lang="en-US" sz="1200" b="1">
                  <a:solidFill>
                    <a:srgbClr val="003366"/>
                  </a:solidFill>
                  <a:latin typeface="Arial" pitchFamily="-103" charset="0"/>
                </a:rPr>
                <a:t>To treat associated physical disability</a:t>
              </a:r>
            </a:p>
          </p:txBody>
        </p:sp>
        <p:sp>
          <p:nvSpPr>
            <p:cNvPr id="54298" name="Text Box 26"/>
            <p:cNvSpPr txBox="1">
              <a:spLocks noChangeArrowheads="1"/>
            </p:cNvSpPr>
            <p:nvPr/>
          </p:nvSpPr>
          <p:spPr bwMode="auto">
            <a:xfrm>
              <a:off x="3459" y="3215"/>
              <a:ext cx="977" cy="721"/>
            </a:xfrm>
            <a:prstGeom prst="rect">
              <a:avLst/>
            </a:prstGeom>
            <a:gradFill rotWithShape="1">
              <a:gsLst>
                <a:gs pos="0">
                  <a:schemeClr val="folHlink"/>
                </a:gs>
                <a:gs pos="50000">
                  <a:schemeClr val="folHlink">
                    <a:gamma/>
                    <a:tint val="42353"/>
                    <a:invGamma/>
                  </a:schemeClr>
                </a:gs>
                <a:gs pos="100000">
                  <a:schemeClr val="folHlink"/>
                </a:gs>
              </a:gsLst>
              <a:lin ang="2700000" scaled="1"/>
            </a:gradFill>
            <a:ln w="9525">
              <a:solidFill>
                <a:srgbClr val="003366"/>
              </a:solidFill>
              <a:miter lim="800000"/>
              <a:headEnd/>
              <a:tailEnd/>
            </a:ln>
            <a:effectLst/>
          </p:spPr>
          <p:txBody>
            <a:bodyPr lIns="81949" tIns="40973" rIns="81949" bIns="40973">
              <a:prstTxWarp prst="textNoShape">
                <a:avLst/>
              </a:prstTxWarp>
            </a:bodyPr>
            <a:lstStyle/>
            <a:p>
              <a:pPr marL="104775" indent="-104775" defTabSz="820738" eaLnBrk="0" hangingPunct="0">
                <a:buFontTx/>
                <a:buChar char="•"/>
                <a:defRPr/>
              </a:pPr>
              <a:r>
                <a:rPr lang="en-US" sz="1200" b="1">
                  <a:solidFill>
                    <a:srgbClr val="003366"/>
                  </a:solidFill>
                  <a:latin typeface="Arial" pitchFamily="-105" charset="0"/>
                </a:rPr>
                <a:t>Monitoring</a:t>
              </a:r>
            </a:p>
            <a:p>
              <a:pPr marL="104775" indent="-104775" defTabSz="820738" eaLnBrk="0" hangingPunct="0">
                <a:buFontTx/>
                <a:buChar char="•"/>
                <a:defRPr/>
              </a:pPr>
              <a:r>
                <a:rPr lang="en-US" sz="1200" b="1">
                  <a:solidFill>
                    <a:srgbClr val="003366"/>
                  </a:solidFill>
                  <a:latin typeface="Arial" pitchFamily="-105" charset="0"/>
                </a:rPr>
                <a:t>Act as “manager” for active disease</a:t>
              </a:r>
            </a:p>
            <a:p>
              <a:pPr marL="314325" lvl="1" indent="-107950" defTabSz="820738" eaLnBrk="0" hangingPunct="0">
                <a:buFontTx/>
                <a:buChar char="•"/>
                <a:defRPr/>
              </a:pPr>
              <a:r>
                <a:rPr lang="en-US" sz="1200" b="1">
                  <a:solidFill>
                    <a:srgbClr val="003366"/>
                  </a:solidFill>
                  <a:latin typeface="Arial" pitchFamily="-105" charset="0"/>
                </a:rPr>
                <a:t>SE’s</a:t>
              </a:r>
            </a:p>
            <a:p>
              <a:pPr marL="314325" lvl="1" indent="-107950" defTabSz="820738" eaLnBrk="0" hangingPunct="0">
                <a:buFontTx/>
                <a:buChar char="•"/>
                <a:defRPr/>
              </a:pPr>
              <a:r>
                <a:rPr lang="en-US" sz="1200" b="1">
                  <a:solidFill>
                    <a:srgbClr val="003366"/>
                  </a:solidFill>
                  <a:latin typeface="Arial" pitchFamily="-105" charset="0"/>
                </a:rPr>
                <a:t>Disability</a:t>
              </a:r>
            </a:p>
          </p:txBody>
        </p:sp>
        <p:sp>
          <p:nvSpPr>
            <p:cNvPr id="36886" name="Text Box 27"/>
            <p:cNvSpPr txBox="1">
              <a:spLocks noChangeArrowheads="1"/>
            </p:cNvSpPr>
            <p:nvPr/>
          </p:nvSpPr>
          <p:spPr bwMode="auto">
            <a:xfrm>
              <a:off x="3459" y="3020"/>
              <a:ext cx="977" cy="194"/>
            </a:xfrm>
            <a:prstGeom prst="rect">
              <a:avLst/>
            </a:prstGeom>
            <a:solidFill>
              <a:srgbClr val="336699"/>
            </a:solidFill>
            <a:ln w="9525">
              <a:solidFill>
                <a:srgbClr val="003366"/>
              </a:solidFill>
              <a:miter lim="800000"/>
              <a:headEnd/>
              <a:tailEnd/>
            </a:ln>
          </p:spPr>
          <p:txBody>
            <a:bodyPr lIns="81949" tIns="40973" rIns="81949" bIns="40973">
              <a:prstTxWarp prst="textNoShape">
                <a:avLst/>
              </a:prstTxWarp>
            </a:bodyPr>
            <a:lstStyle/>
            <a:p>
              <a:pPr marL="104775" indent="-104775" algn="ctr" defTabSz="820738" eaLnBrk="0" hangingPunct="0">
                <a:buFont typeface="Symbol" pitchFamily="-103" charset="2"/>
                <a:buNone/>
              </a:pPr>
              <a:r>
                <a:rPr lang="en-US" sz="1400" b="1">
                  <a:solidFill>
                    <a:schemeClr val="bg1"/>
                  </a:solidFill>
                  <a:latin typeface="Arial" pitchFamily="-103" charset="0"/>
                </a:rPr>
                <a:t>Nurses</a:t>
              </a:r>
            </a:p>
          </p:txBody>
        </p:sp>
        <p:sp>
          <p:nvSpPr>
            <p:cNvPr id="36887" name="Line 43"/>
            <p:cNvSpPr>
              <a:spLocks noChangeShapeType="1"/>
            </p:cNvSpPr>
            <p:nvPr/>
          </p:nvSpPr>
          <p:spPr bwMode="auto">
            <a:xfrm>
              <a:off x="3952" y="2800"/>
              <a:ext cx="0" cy="192"/>
            </a:xfrm>
            <a:prstGeom prst="line">
              <a:avLst/>
            </a:prstGeom>
            <a:noFill/>
            <a:ln w="9525">
              <a:solidFill>
                <a:srgbClr val="0000CC"/>
              </a:solidFill>
              <a:round/>
              <a:headEnd type="triangle" w="med" len="med"/>
              <a:tailEnd type="triangle" w="med" len="med"/>
            </a:ln>
          </p:spPr>
          <p:txBody>
            <a:bodyPr>
              <a:prstTxWarp prst="textNoShape">
                <a:avLst/>
              </a:prstTxWarp>
            </a:bodyPr>
            <a:lstStyle/>
            <a:p>
              <a:endParaRPr lang="en-US"/>
            </a:p>
          </p:txBody>
        </p:sp>
        <p:sp>
          <p:nvSpPr>
            <p:cNvPr id="36888" name="Line 44"/>
            <p:cNvSpPr>
              <a:spLocks noChangeShapeType="1"/>
            </p:cNvSpPr>
            <p:nvPr/>
          </p:nvSpPr>
          <p:spPr bwMode="auto">
            <a:xfrm>
              <a:off x="4464" y="3456"/>
              <a:ext cx="144" cy="0"/>
            </a:xfrm>
            <a:prstGeom prst="line">
              <a:avLst/>
            </a:prstGeom>
            <a:noFill/>
            <a:ln w="9525">
              <a:solidFill>
                <a:srgbClr val="0000CC"/>
              </a:solidFill>
              <a:round/>
              <a:headEnd/>
              <a:tailEnd type="triangle" w="med" len="med"/>
            </a:ln>
          </p:spPr>
          <p:txBody>
            <a:bodyPr>
              <a:prstTxWarp prst="textNoShape">
                <a:avLst/>
              </a:prstTxWarp>
            </a:bodyPr>
            <a:lstStyle/>
            <a:p>
              <a:endParaRPr lang="en-US"/>
            </a:p>
          </p:txBody>
        </p:sp>
        <p:sp>
          <p:nvSpPr>
            <p:cNvPr id="36889" name="Line 45"/>
            <p:cNvSpPr>
              <a:spLocks noChangeShapeType="1"/>
            </p:cNvSpPr>
            <p:nvPr/>
          </p:nvSpPr>
          <p:spPr bwMode="auto">
            <a:xfrm flipH="1">
              <a:off x="3264" y="3456"/>
              <a:ext cx="144" cy="0"/>
            </a:xfrm>
            <a:prstGeom prst="line">
              <a:avLst/>
            </a:prstGeom>
            <a:noFill/>
            <a:ln w="9525">
              <a:solidFill>
                <a:srgbClr val="0000CC"/>
              </a:solidFill>
              <a:round/>
              <a:headEnd/>
              <a:tailEnd type="triangle" w="med" len="med"/>
            </a:ln>
          </p:spPr>
          <p:txBody>
            <a:bodyPr>
              <a:prstTxWarp prst="textNoShape">
                <a:avLst/>
              </a:prstTxWarp>
            </a:bodyPr>
            <a:lstStyle/>
            <a:p>
              <a:endParaRPr lang="en-US"/>
            </a:p>
          </p:txBody>
        </p:sp>
      </p:grpSp>
      <p:grpSp>
        <p:nvGrpSpPr>
          <p:cNvPr id="5" name="Group 48"/>
          <p:cNvGrpSpPr>
            <a:grpSpLocks/>
          </p:cNvGrpSpPr>
          <p:nvPr/>
        </p:nvGrpSpPr>
        <p:grpSpPr bwMode="auto">
          <a:xfrm>
            <a:off x="2819400" y="1703388"/>
            <a:ext cx="4876800" cy="2855912"/>
            <a:chOff x="1776" y="1073"/>
            <a:chExt cx="3072" cy="1799"/>
          </a:xfrm>
        </p:grpSpPr>
        <p:sp>
          <p:nvSpPr>
            <p:cNvPr id="36871" name="Text Box 5"/>
            <p:cNvSpPr txBox="1">
              <a:spLocks noChangeArrowheads="1"/>
            </p:cNvSpPr>
            <p:nvPr/>
          </p:nvSpPr>
          <p:spPr bwMode="auto">
            <a:xfrm>
              <a:off x="3213" y="1127"/>
              <a:ext cx="1570" cy="179"/>
            </a:xfrm>
            <a:prstGeom prst="rect">
              <a:avLst/>
            </a:prstGeom>
            <a:solidFill>
              <a:srgbClr val="336699"/>
            </a:solidFill>
            <a:ln w="9525">
              <a:solidFill>
                <a:srgbClr val="003366"/>
              </a:solidFill>
              <a:miter lim="800000"/>
              <a:headEnd/>
              <a:tailEnd/>
            </a:ln>
          </p:spPr>
          <p:txBody>
            <a:bodyPr lIns="81949" tIns="40973" rIns="81949" bIns="40973">
              <a:prstTxWarp prst="textNoShape">
                <a:avLst/>
              </a:prstTxWarp>
            </a:bodyPr>
            <a:lstStyle/>
            <a:p>
              <a:pPr marL="104775" indent="-104775" algn="ctr" defTabSz="820738" eaLnBrk="0" hangingPunct="0">
                <a:buFont typeface="Symbol" pitchFamily="-103" charset="2"/>
                <a:buNone/>
              </a:pPr>
              <a:r>
                <a:rPr lang="en-US" sz="1400" b="1">
                  <a:solidFill>
                    <a:schemeClr val="bg1"/>
                  </a:solidFill>
                  <a:latin typeface="Arial" pitchFamily="-103" charset="0"/>
                </a:rPr>
                <a:t>PCPs</a:t>
              </a:r>
            </a:p>
          </p:txBody>
        </p:sp>
        <p:sp>
          <p:nvSpPr>
            <p:cNvPr id="36872" name="Text Box 19"/>
            <p:cNvSpPr txBox="1">
              <a:spLocks noChangeArrowheads="1"/>
            </p:cNvSpPr>
            <p:nvPr/>
          </p:nvSpPr>
          <p:spPr bwMode="auto">
            <a:xfrm>
              <a:off x="3207" y="1138"/>
              <a:ext cx="1570" cy="714"/>
            </a:xfrm>
            <a:prstGeom prst="rect">
              <a:avLst/>
            </a:prstGeom>
            <a:noFill/>
            <a:ln w="9525">
              <a:solidFill>
                <a:srgbClr val="003366"/>
              </a:solidFill>
              <a:miter lim="800000"/>
              <a:headEnd/>
              <a:tailEnd/>
            </a:ln>
          </p:spPr>
          <p:txBody>
            <a:bodyPr lIns="81949" tIns="40973" rIns="81949" bIns="40973">
              <a:prstTxWarp prst="textNoShape">
                <a:avLst/>
              </a:prstTxWarp>
            </a:bodyPr>
            <a:lstStyle/>
            <a:p>
              <a:pPr marL="104775" indent="-104775" defTabSz="820738" eaLnBrk="0" hangingPunct="0">
                <a:buFontTx/>
                <a:buChar char="•"/>
              </a:pPr>
              <a:endParaRPr lang="en-US" sz="1800" b="1">
                <a:solidFill>
                  <a:srgbClr val="003366"/>
                </a:solidFill>
                <a:latin typeface="Arial" pitchFamily="-103" charset="0"/>
              </a:endParaRPr>
            </a:p>
            <a:p>
              <a:pPr marL="104775" indent="-104775" defTabSz="820738" eaLnBrk="0" hangingPunct="0">
                <a:buFontTx/>
                <a:buChar char="•"/>
              </a:pPr>
              <a:r>
                <a:rPr lang="en-US" sz="1600" b="1">
                  <a:solidFill>
                    <a:srgbClr val="003366"/>
                  </a:solidFill>
                  <a:latin typeface="Arial" pitchFamily="-103" charset="0"/>
                </a:rPr>
                <a:t>Rarely diagnose</a:t>
              </a:r>
            </a:p>
            <a:p>
              <a:pPr marL="104775" indent="-104775" defTabSz="820738" eaLnBrk="0" hangingPunct="0">
                <a:buFontTx/>
                <a:buChar char="•"/>
              </a:pPr>
              <a:r>
                <a:rPr lang="en-US" sz="1600" b="1">
                  <a:solidFill>
                    <a:srgbClr val="003366"/>
                  </a:solidFill>
                  <a:latin typeface="Arial" pitchFamily="-103" charset="0"/>
                </a:rPr>
                <a:t>If MS suspected, refer to Neurologist</a:t>
              </a:r>
            </a:p>
            <a:p>
              <a:pPr marL="104775" indent="-104775" defTabSz="820738" eaLnBrk="0" hangingPunct="0"/>
              <a:endParaRPr lang="en-US" sz="1600" b="1">
                <a:solidFill>
                  <a:srgbClr val="003366"/>
                </a:solidFill>
                <a:latin typeface="Arial" pitchFamily="-103" charset="0"/>
              </a:endParaRPr>
            </a:p>
          </p:txBody>
        </p:sp>
        <p:grpSp>
          <p:nvGrpSpPr>
            <p:cNvPr id="6" name="Group 20"/>
            <p:cNvGrpSpPr>
              <a:grpSpLocks/>
            </p:cNvGrpSpPr>
            <p:nvPr/>
          </p:nvGrpSpPr>
          <p:grpSpPr bwMode="auto">
            <a:xfrm>
              <a:off x="1776" y="1073"/>
              <a:ext cx="1164" cy="913"/>
              <a:chOff x="1782" y="1231"/>
              <a:chExt cx="1164" cy="913"/>
            </a:xfrm>
          </p:grpSpPr>
          <p:sp>
            <p:nvSpPr>
              <p:cNvPr id="36879" name="Rectangle 21"/>
              <p:cNvSpPr>
                <a:spLocks noChangeArrowheads="1"/>
              </p:cNvSpPr>
              <p:nvPr/>
            </p:nvSpPr>
            <p:spPr bwMode="auto">
              <a:xfrm>
                <a:off x="1782" y="1390"/>
                <a:ext cx="1164" cy="754"/>
              </a:xfrm>
              <a:prstGeom prst="rect">
                <a:avLst/>
              </a:prstGeom>
              <a:noFill/>
              <a:ln w="9525">
                <a:solidFill>
                  <a:srgbClr val="FF0000"/>
                </a:solidFill>
                <a:miter lim="800000"/>
                <a:headEnd/>
                <a:tailEnd/>
              </a:ln>
            </p:spPr>
            <p:txBody>
              <a:bodyPr>
                <a:prstTxWarp prst="textNoShape">
                  <a:avLst/>
                </a:prstTxWarp>
                <a:spAutoFit/>
              </a:bodyPr>
              <a:lstStyle/>
              <a:p>
                <a:pPr eaLnBrk="0" hangingPunct="0">
                  <a:buFontTx/>
                  <a:buChar char="•"/>
                </a:pPr>
                <a:r>
                  <a:rPr lang="en-US" sz="1200" b="1">
                    <a:solidFill>
                      <a:srgbClr val="003366"/>
                    </a:solidFill>
                    <a:latin typeface="Arial" pitchFamily="-103" charset="0"/>
                  </a:rPr>
                  <a:t> No clinical, lab, or imaging tests</a:t>
                </a:r>
              </a:p>
              <a:p>
                <a:pPr eaLnBrk="0" hangingPunct="0">
                  <a:buFontTx/>
                  <a:buChar char="•"/>
                </a:pPr>
                <a:r>
                  <a:rPr lang="en-US" sz="1200" b="1">
                    <a:solidFill>
                      <a:srgbClr val="003366"/>
                    </a:solidFill>
                    <a:latin typeface="Arial" pitchFamily="-103" charset="0"/>
                  </a:rPr>
                  <a:t> Misdiagnose, ‘miss it,’ or just don’t screen</a:t>
                </a:r>
              </a:p>
              <a:p>
                <a:pPr eaLnBrk="0" hangingPunct="0">
                  <a:buFontTx/>
                  <a:buChar char="•"/>
                </a:pPr>
                <a:r>
                  <a:rPr lang="en-US" sz="1200" b="1">
                    <a:solidFill>
                      <a:srgbClr val="003366"/>
                    </a:solidFill>
                    <a:latin typeface="Arial" pitchFamily="-103" charset="0"/>
                  </a:rPr>
                  <a:t> Disappearing symptoms</a:t>
                </a:r>
              </a:p>
            </p:txBody>
          </p:sp>
          <p:sp>
            <p:nvSpPr>
              <p:cNvPr id="36880" name="Text Box 22"/>
              <p:cNvSpPr txBox="1">
                <a:spLocks noChangeArrowheads="1"/>
              </p:cNvSpPr>
              <p:nvPr/>
            </p:nvSpPr>
            <p:spPr bwMode="auto">
              <a:xfrm>
                <a:off x="1782" y="1231"/>
                <a:ext cx="1164" cy="158"/>
              </a:xfrm>
              <a:prstGeom prst="rect">
                <a:avLst/>
              </a:prstGeom>
              <a:solidFill>
                <a:srgbClr val="FF0000"/>
              </a:solidFill>
              <a:ln w="9525">
                <a:solidFill>
                  <a:srgbClr val="FF0000"/>
                </a:solidFill>
                <a:miter lim="800000"/>
                <a:headEnd/>
                <a:tailEnd/>
              </a:ln>
            </p:spPr>
            <p:txBody>
              <a:bodyPr lIns="81949" tIns="40973" rIns="81949" bIns="40973">
                <a:prstTxWarp prst="textNoShape">
                  <a:avLst/>
                </a:prstTxWarp>
              </a:bodyPr>
              <a:lstStyle/>
              <a:p>
                <a:pPr marL="104775" indent="-104775" algn="ctr" defTabSz="820738" eaLnBrk="0" hangingPunct="0">
                  <a:buFont typeface="Symbol" pitchFamily="-103" charset="2"/>
                  <a:buNone/>
                </a:pPr>
                <a:r>
                  <a:rPr lang="en-US" sz="1200" b="1">
                    <a:solidFill>
                      <a:schemeClr val="bg1"/>
                    </a:solidFill>
                    <a:latin typeface="Arial" pitchFamily="-103" charset="0"/>
                  </a:rPr>
                  <a:t>Barriers</a:t>
                </a:r>
              </a:p>
            </p:txBody>
          </p:sp>
        </p:grpSp>
        <p:sp>
          <p:nvSpPr>
            <p:cNvPr id="54302" name="Text Box 30"/>
            <p:cNvSpPr txBox="1">
              <a:spLocks noChangeArrowheads="1"/>
            </p:cNvSpPr>
            <p:nvPr/>
          </p:nvSpPr>
          <p:spPr bwMode="auto">
            <a:xfrm>
              <a:off x="3213" y="2260"/>
              <a:ext cx="1549" cy="528"/>
            </a:xfrm>
            <a:prstGeom prst="rect">
              <a:avLst/>
            </a:prstGeom>
            <a:gradFill rotWithShape="1">
              <a:gsLst>
                <a:gs pos="0">
                  <a:schemeClr val="folHlink"/>
                </a:gs>
                <a:gs pos="50000">
                  <a:schemeClr val="folHlink">
                    <a:gamma/>
                    <a:tint val="42353"/>
                    <a:invGamma/>
                  </a:schemeClr>
                </a:gs>
                <a:gs pos="100000">
                  <a:schemeClr val="folHlink"/>
                </a:gs>
              </a:gsLst>
              <a:lin ang="2700000" scaled="1"/>
            </a:gradFill>
            <a:ln w="9525">
              <a:solidFill>
                <a:srgbClr val="003366"/>
              </a:solidFill>
              <a:miter lim="800000"/>
              <a:headEnd/>
              <a:tailEnd/>
            </a:ln>
            <a:effectLst/>
          </p:spPr>
          <p:txBody>
            <a:bodyPr lIns="81949" tIns="40973" rIns="81949" bIns="40973">
              <a:prstTxWarp prst="textNoShape">
                <a:avLst/>
              </a:prstTxWarp>
            </a:bodyPr>
            <a:lstStyle/>
            <a:p>
              <a:pPr marL="104775" indent="-104775" defTabSz="820738" eaLnBrk="0" hangingPunct="0">
                <a:buFontTx/>
                <a:buChar char="•"/>
                <a:defRPr/>
              </a:pPr>
              <a:r>
                <a:rPr lang="en-US" sz="1600" b="1">
                  <a:solidFill>
                    <a:srgbClr val="003366"/>
                  </a:solidFill>
                  <a:latin typeface="Arial" pitchFamily="-105" charset="0"/>
                </a:rPr>
                <a:t>Diagnose</a:t>
              </a:r>
            </a:p>
            <a:p>
              <a:pPr marL="104775" indent="-104775" defTabSz="820738" eaLnBrk="0" hangingPunct="0">
                <a:buFontTx/>
                <a:buChar char="•"/>
                <a:defRPr/>
              </a:pPr>
              <a:r>
                <a:rPr lang="en-US" sz="1600" b="1">
                  <a:solidFill>
                    <a:srgbClr val="003366"/>
                  </a:solidFill>
                  <a:latin typeface="Arial" pitchFamily="-105" charset="0"/>
                </a:rPr>
                <a:t>Treat</a:t>
              </a:r>
            </a:p>
            <a:p>
              <a:pPr marL="104775" indent="-104775" defTabSz="820738" eaLnBrk="0" hangingPunct="0">
                <a:buFontTx/>
                <a:buChar char="•"/>
                <a:defRPr/>
              </a:pPr>
              <a:r>
                <a:rPr lang="en-US" sz="1600" b="1">
                  <a:solidFill>
                    <a:srgbClr val="003366"/>
                  </a:solidFill>
                  <a:latin typeface="Arial" pitchFamily="-105" charset="0"/>
                </a:rPr>
                <a:t>Manage disease</a:t>
              </a:r>
            </a:p>
          </p:txBody>
        </p:sp>
        <p:sp>
          <p:nvSpPr>
            <p:cNvPr id="36875" name="Rectangle 31"/>
            <p:cNvSpPr>
              <a:spLocks noChangeArrowheads="1"/>
            </p:cNvSpPr>
            <p:nvPr/>
          </p:nvSpPr>
          <p:spPr bwMode="auto">
            <a:xfrm>
              <a:off x="3150" y="2023"/>
              <a:ext cx="1698" cy="849"/>
            </a:xfrm>
            <a:prstGeom prst="rect">
              <a:avLst/>
            </a:prstGeom>
            <a:noFill/>
            <a:ln w="25400">
              <a:solidFill>
                <a:srgbClr val="FF0000"/>
              </a:solidFill>
              <a:prstDash val="dash"/>
              <a:miter lim="800000"/>
              <a:headEnd/>
              <a:tailEnd/>
            </a:ln>
          </p:spPr>
          <p:txBody>
            <a:bodyPr wrap="none" anchor="ctr">
              <a:prstTxWarp prst="textNoShape">
                <a:avLst/>
              </a:prstTxWarp>
            </a:bodyPr>
            <a:lstStyle/>
            <a:p>
              <a:endParaRPr lang="en-US"/>
            </a:p>
          </p:txBody>
        </p:sp>
        <p:sp>
          <p:nvSpPr>
            <p:cNvPr id="36876" name="Text Box 32"/>
            <p:cNvSpPr txBox="1">
              <a:spLocks noChangeArrowheads="1"/>
            </p:cNvSpPr>
            <p:nvPr/>
          </p:nvSpPr>
          <p:spPr bwMode="auto">
            <a:xfrm>
              <a:off x="3213" y="2074"/>
              <a:ext cx="1549" cy="185"/>
            </a:xfrm>
            <a:prstGeom prst="rect">
              <a:avLst/>
            </a:prstGeom>
            <a:solidFill>
              <a:srgbClr val="336699"/>
            </a:solidFill>
            <a:ln w="9525">
              <a:solidFill>
                <a:srgbClr val="003366"/>
              </a:solidFill>
              <a:miter lim="800000"/>
              <a:headEnd/>
              <a:tailEnd/>
            </a:ln>
          </p:spPr>
          <p:txBody>
            <a:bodyPr lIns="81949" tIns="40973" rIns="81949" bIns="40973">
              <a:prstTxWarp prst="textNoShape">
                <a:avLst/>
              </a:prstTxWarp>
            </a:bodyPr>
            <a:lstStyle/>
            <a:p>
              <a:pPr marL="104775" indent="-104775" algn="ctr" defTabSz="820738" eaLnBrk="0" hangingPunct="0">
                <a:buFont typeface="Symbol" pitchFamily="-103" charset="2"/>
                <a:buNone/>
              </a:pPr>
              <a:r>
                <a:rPr lang="en-US" sz="1400" b="1">
                  <a:solidFill>
                    <a:schemeClr val="bg1"/>
                  </a:solidFill>
                  <a:latin typeface="Arial" pitchFamily="-103" charset="0"/>
                </a:rPr>
                <a:t>Neurologists</a:t>
              </a:r>
            </a:p>
          </p:txBody>
        </p:sp>
        <p:sp>
          <p:nvSpPr>
            <p:cNvPr id="36877" name="Line 42"/>
            <p:cNvSpPr>
              <a:spLocks noChangeShapeType="1"/>
            </p:cNvSpPr>
            <p:nvPr/>
          </p:nvSpPr>
          <p:spPr bwMode="auto">
            <a:xfrm>
              <a:off x="3944" y="1864"/>
              <a:ext cx="0" cy="192"/>
            </a:xfrm>
            <a:prstGeom prst="line">
              <a:avLst/>
            </a:prstGeom>
            <a:noFill/>
            <a:ln w="9525">
              <a:solidFill>
                <a:srgbClr val="0000CC"/>
              </a:solidFill>
              <a:round/>
              <a:headEnd type="triangle" w="med" len="med"/>
              <a:tailEnd type="triangle" w="med" len="med"/>
            </a:ln>
          </p:spPr>
          <p:txBody>
            <a:bodyPr>
              <a:prstTxWarp prst="textNoShape">
                <a:avLst/>
              </a:prstTxWarp>
            </a:bodyPr>
            <a:lstStyle/>
            <a:p>
              <a:endParaRPr lang="en-US"/>
            </a:p>
          </p:txBody>
        </p:sp>
        <p:sp>
          <p:nvSpPr>
            <p:cNvPr id="36878" name="Line 46"/>
            <p:cNvSpPr>
              <a:spLocks noChangeShapeType="1"/>
            </p:cNvSpPr>
            <p:nvPr/>
          </p:nvSpPr>
          <p:spPr bwMode="auto">
            <a:xfrm>
              <a:off x="2952" y="1536"/>
              <a:ext cx="240" cy="0"/>
            </a:xfrm>
            <a:prstGeom prst="line">
              <a:avLst/>
            </a:prstGeom>
            <a:noFill/>
            <a:ln w="9525">
              <a:solidFill>
                <a:srgbClr val="0000CC"/>
              </a:solidFill>
              <a:round/>
              <a:headEnd/>
              <a:tailEnd type="triangle" w="med" len="med"/>
            </a:ln>
          </p:spPr>
          <p:txBody>
            <a:bodyPr>
              <a:prstTxWarp prst="textNoShape">
                <a:avLst/>
              </a:prstTxWarp>
            </a:bodyPr>
            <a:lstStyle/>
            <a:p>
              <a:endParaRPr lang="en-US"/>
            </a:p>
          </p:txBody>
        </p:sp>
      </p:grpSp>
      <p:sp>
        <p:nvSpPr>
          <p:cNvPr id="36870" name="TextBox 31"/>
          <p:cNvSpPr txBox="1">
            <a:spLocks noChangeArrowheads="1"/>
          </p:cNvSpPr>
          <p:nvPr/>
        </p:nvSpPr>
        <p:spPr bwMode="auto">
          <a:xfrm>
            <a:off x="7964488" y="6400800"/>
            <a:ext cx="1130300" cy="338138"/>
          </a:xfrm>
          <a:prstGeom prst="rect">
            <a:avLst/>
          </a:prstGeom>
          <a:noFill/>
          <a:ln w="9525">
            <a:noFill/>
            <a:miter lim="800000"/>
            <a:headEnd/>
            <a:tailEnd/>
          </a:ln>
        </p:spPr>
        <p:txBody>
          <a:bodyPr wrap="none">
            <a:prstTxWarp prst="textNoShape">
              <a:avLst/>
            </a:prstTxWarp>
            <a:spAutoFit/>
          </a:bodyPr>
          <a:lstStyle/>
          <a:p>
            <a:r>
              <a:rPr lang="en-US" sz="1600" b="1" i="1">
                <a:latin typeface="Arial" pitchFamily="-103" charset="0"/>
                <a:ea typeface="Arial" pitchFamily="-103" charset="0"/>
                <a:cs typeface="Arial" pitchFamily="-103" charset="0"/>
              </a:rPr>
              <a:t>P. Martini</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0-#ppt_w/2"/>
                                          </p:val>
                                        </p:tav>
                                        <p:tav tm="100000">
                                          <p:val>
                                            <p:strVal val="#ppt_x"/>
                                          </p:val>
                                        </p:tav>
                                      </p:tavLst>
                                    </p:anim>
                                    <p:anim calcmode="lin" valueType="num">
                                      <p:cBhvr additive="base">
                                        <p:cTn id="14"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0-#ppt_w/2"/>
                                          </p:val>
                                        </p:tav>
                                        <p:tav tm="100000">
                                          <p:val>
                                            <p:strVal val="#ppt_x"/>
                                          </p:val>
                                        </p:tav>
                                      </p:tavLst>
                                    </p:anim>
                                    <p:anim calcmode="lin" valueType="num">
                                      <p:cBhvr additive="base">
                                        <p:cTn id="20"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8914" name="Rectangle 2"/>
          <p:cNvSpPr>
            <a:spLocks noChangeArrowheads="1"/>
          </p:cNvSpPr>
          <p:nvPr/>
        </p:nvSpPr>
        <p:spPr bwMode="auto">
          <a:xfrm>
            <a:off x="1905000" y="152400"/>
            <a:ext cx="4746625" cy="1047750"/>
          </a:xfrm>
          <a:prstGeom prst="rect">
            <a:avLst/>
          </a:prstGeom>
          <a:noFill/>
          <a:ln w="12700">
            <a:noFill/>
            <a:miter lim="800000"/>
            <a:headEnd/>
            <a:tailEnd/>
          </a:ln>
        </p:spPr>
        <p:txBody>
          <a:bodyPr lIns="81204" tIns="39889" rIns="81204" bIns="39889" anchor="ctr">
            <a:prstTxWarp prst="textNoShape">
              <a:avLst/>
            </a:prstTxWarp>
          </a:bodyPr>
          <a:lstStyle/>
          <a:p>
            <a:pPr algn="ctr">
              <a:lnSpc>
                <a:spcPct val="80000"/>
              </a:lnSpc>
            </a:pPr>
            <a:r>
              <a:rPr lang="en-US" sz="4000" b="1">
                <a:solidFill>
                  <a:srgbClr val="000066"/>
                </a:solidFill>
                <a:latin typeface="Arial" pitchFamily="-103" charset="0"/>
              </a:rPr>
              <a:t>Diagnosing MS </a:t>
            </a:r>
            <a:br>
              <a:rPr lang="en-US" sz="4000" b="1">
                <a:solidFill>
                  <a:srgbClr val="000066"/>
                </a:solidFill>
                <a:latin typeface="Arial" pitchFamily="-103" charset="0"/>
              </a:rPr>
            </a:br>
            <a:endParaRPr lang="en-US" sz="4000" b="1">
              <a:solidFill>
                <a:srgbClr val="003366"/>
              </a:solidFill>
              <a:latin typeface="Arial" pitchFamily="-103" charset="0"/>
            </a:endParaRPr>
          </a:p>
        </p:txBody>
      </p:sp>
      <p:sp>
        <p:nvSpPr>
          <p:cNvPr id="38915" name="Rectangle 3"/>
          <p:cNvSpPr>
            <a:spLocks noChangeArrowheads="1"/>
          </p:cNvSpPr>
          <p:nvPr/>
        </p:nvSpPr>
        <p:spPr bwMode="auto">
          <a:xfrm>
            <a:off x="1058863" y="2352675"/>
            <a:ext cx="6711950" cy="301625"/>
          </a:xfrm>
          <a:prstGeom prst="rect">
            <a:avLst/>
          </a:prstGeom>
          <a:solidFill>
            <a:srgbClr val="003366"/>
          </a:solidFill>
          <a:ln w="19050">
            <a:solidFill>
              <a:srgbClr val="003366"/>
            </a:solidFill>
            <a:miter lim="800000"/>
            <a:headEnd/>
            <a:tailEnd/>
          </a:ln>
        </p:spPr>
        <p:txBody>
          <a:bodyPr wrap="none" lIns="82058" tIns="41029" rIns="82058" bIns="41029" anchor="ctr">
            <a:prstTxWarp prst="textNoShape">
              <a:avLst/>
            </a:prstTxWarp>
          </a:bodyPr>
          <a:lstStyle/>
          <a:p>
            <a:pPr algn="ctr" defTabSz="820738" eaLnBrk="0" hangingPunct="0"/>
            <a:r>
              <a:rPr lang="en-US" sz="1800" b="1">
                <a:solidFill>
                  <a:schemeClr val="bg1"/>
                </a:solidFill>
                <a:latin typeface="Comic Sans MS" pitchFamily="-103" charset="0"/>
              </a:rPr>
              <a:t>McDonald Diagnosis Criteria for MS: An Improvement</a:t>
            </a:r>
          </a:p>
        </p:txBody>
      </p:sp>
      <p:sp>
        <p:nvSpPr>
          <p:cNvPr id="38916" name="Rectangle 4"/>
          <p:cNvSpPr>
            <a:spLocks noChangeArrowheads="1"/>
          </p:cNvSpPr>
          <p:nvPr/>
        </p:nvSpPr>
        <p:spPr bwMode="auto">
          <a:xfrm>
            <a:off x="1058863" y="2673350"/>
            <a:ext cx="6711950" cy="3946525"/>
          </a:xfrm>
          <a:prstGeom prst="rect">
            <a:avLst/>
          </a:prstGeom>
          <a:noFill/>
          <a:ln w="19050">
            <a:solidFill>
              <a:srgbClr val="003366"/>
            </a:solidFill>
            <a:miter lim="800000"/>
            <a:headEnd/>
            <a:tailEnd/>
          </a:ln>
        </p:spPr>
        <p:txBody>
          <a:bodyPr lIns="82058" tIns="41029" rIns="82058" bIns="41029">
            <a:prstTxWarp prst="textNoShape">
              <a:avLst/>
            </a:prstTxWarp>
          </a:bodyPr>
          <a:lstStyle/>
          <a:p>
            <a:pPr marL="647700" lvl="1" indent="-342900" defTabSz="820738" eaLnBrk="0" hangingPunct="0"/>
            <a:r>
              <a:rPr lang="en-US" sz="2000" b="1">
                <a:solidFill>
                  <a:srgbClr val="003366"/>
                </a:solidFill>
                <a:latin typeface="Arial" pitchFamily="-103" charset="0"/>
              </a:rPr>
              <a:t>McDonald Criteria (est. 2001, revised in 2005):</a:t>
            </a:r>
          </a:p>
          <a:p>
            <a:pPr marL="647700" lvl="1" indent="-342900" defTabSz="820738" eaLnBrk="0" hangingPunct="0">
              <a:buFontTx/>
              <a:buChar char="•"/>
            </a:pPr>
            <a:r>
              <a:rPr lang="en-US" sz="1800" b="1">
                <a:solidFill>
                  <a:srgbClr val="003366"/>
                </a:solidFill>
                <a:latin typeface="Arial" pitchFamily="-103" charset="0"/>
              </a:rPr>
              <a:t>Introduced the following two MS diagnosis classifications:</a:t>
            </a:r>
            <a:br>
              <a:rPr lang="en-US" sz="1800" b="1">
                <a:solidFill>
                  <a:srgbClr val="003366"/>
                </a:solidFill>
                <a:latin typeface="Arial" pitchFamily="-103" charset="0"/>
              </a:rPr>
            </a:br>
            <a:r>
              <a:rPr lang="en-US" sz="1800">
                <a:solidFill>
                  <a:srgbClr val="003366"/>
                </a:solidFill>
                <a:latin typeface="Arial" pitchFamily="-103" charset="0"/>
              </a:rPr>
              <a:t>- Definite MS and Possible MS</a:t>
            </a:r>
          </a:p>
          <a:p>
            <a:pPr marL="647700" lvl="1" indent="-342900" defTabSz="820738" eaLnBrk="0" hangingPunct="0">
              <a:buFontTx/>
              <a:buChar char="•"/>
            </a:pPr>
            <a:r>
              <a:rPr lang="en-US" sz="1800" b="1">
                <a:solidFill>
                  <a:srgbClr val="003366"/>
                </a:solidFill>
                <a:latin typeface="Arial" pitchFamily="-103" charset="0"/>
              </a:rPr>
              <a:t>Allows Neurologists to make definitive diagnosis of MS after the following events:</a:t>
            </a:r>
          </a:p>
          <a:p>
            <a:pPr marL="647700" lvl="1" indent="-342900" defTabSz="820738" eaLnBrk="0" hangingPunct="0"/>
            <a:r>
              <a:rPr lang="en-US" sz="1800">
                <a:solidFill>
                  <a:srgbClr val="003366"/>
                </a:solidFill>
                <a:latin typeface="Arial" pitchFamily="-103" charset="0"/>
              </a:rPr>
              <a:t> 	- CIS (clinically isolated syndrome)</a:t>
            </a:r>
          </a:p>
          <a:p>
            <a:pPr marL="647700" lvl="1" indent="-342900" defTabSz="820738" eaLnBrk="0" hangingPunct="0"/>
            <a:r>
              <a:rPr lang="en-US" sz="1800">
                <a:solidFill>
                  <a:srgbClr val="003366"/>
                </a:solidFill>
                <a:latin typeface="Arial" pitchFamily="-103" charset="0"/>
              </a:rPr>
              <a:t>	- With MRI findings</a:t>
            </a:r>
          </a:p>
          <a:p>
            <a:pPr marL="1163638" lvl="2" indent="-342900" defTabSz="820738" eaLnBrk="0" hangingPunct="0"/>
            <a:endParaRPr lang="en-US" sz="1200" b="1">
              <a:solidFill>
                <a:srgbClr val="003366"/>
              </a:solidFill>
              <a:latin typeface="Arial" pitchFamily="-103" charset="0"/>
            </a:endParaRPr>
          </a:p>
          <a:p>
            <a:pPr marL="342900" indent="-342900" defTabSz="820738" eaLnBrk="0" hangingPunct="0">
              <a:lnSpc>
                <a:spcPct val="90000"/>
              </a:lnSpc>
            </a:pPr>
            <a:r>
              <a:rPr lang="en-US" sz="1800" b="1">
                <a:solidFill>
                  <a:srgbClr val="003366"/>
                </a:solidFill>
                <a:latin typeface="Arial" pitchFamily="-103" charset="0"/>
              </a:rPr>
              <a:t>McDonald Criteria allows for an early and accurate</a:t>
            </a:r>
          </a:p>
          <a:p>
            <a:pPr marL="342900" indent="-342900" defTabSz="820738" eaLnBrk="0" hangingPunct="0">
              <a:lnSpc>
                <a:spcPct val="90000"/>
              </a:lnSpc>
            </a:pPr>
            <a:r>
              <a:rPr lang="en-US" sz="1800" b="1">
                <a:solidFill>
                  <a:srgbClr val="003366"/>
                </a:solidFill>
                <a:latin typeface="Arial" pitchFamily="-103" charset="0"/>
              </a:rPr>
              <a:t>MS diagnosis: </a:t>
            </a:r>
          </a:p>
          <a:p>
            <a:pPr marL="647700" lvl="1" indent="-342900" defTabSz="820738" eaLnBrk="0" hangingPunct="0">
              <a:lnSpc>
                <a:spcPct val="90000"/>
              </a:lnSpc>
              <a:buFontTx/>
              <a:buChar char="•"/>
            </a:pPr>
            <a:r>
              <a:rPr lang="en-US" sz="1800">
                <a:solidFill>
                  <a:srgbClr val="003366"/>
                </a:solidFill>
                <a:latin typeface="Arial" pitchFamily="-103" charset="0"/>
              </a:rPr>
              <a:t>Important for patient care – allows early treatment </a:t>
            </a:r>
          </a:p>
          <a:p>
            <a:pPr marL="647700" lvl="1" indent="-342900" defTabSz="820738" eaLnBrk="0" hangingPunct="0">
              <a:lnSpc>
                <a:spcPct val="90000"/>
              </a:lnSpc>
              <a:buFontTx/>
              <a:buChar char="•"/>
            </a:pPr>
            <a:r>
              <a:rPr lang="en-US" sz="1800">
                <a:solidFill>
                  <a:srgbClr val="003366"/>
                </a:solidFill>
                <a:latin typeface="Arial" pitchFamily="-103" charset="0"/>
              </a:rPr>
              <a:t>Impacts clinical trials of new treatments – MRI increasingly used as a primary end point </a:t>
            </a:r>
          </a:p>
          <a:p>
            <a:pPr marL="647700" lvl="1" indent="-342900" defTabSz="820738" eaLnBrk="0" hangingPunct="0"/>
            <a:endParaRPr lang="en-US" sz="1800">
              <a:solidFill>
                <a:srgbClr val="003366"/>
              </a:solidFill>
              <a:latin typeface="Arial" pitchFamily="-103" charset="0"/>
            </a:endParaRPr>
          </a:p>
        </p:txBody>
      </p:sp>
      <p:sp>
        <p:nvSpPr>
          <p:cNvPr id="38917" name="Text Box 5"/>
          <p:cNvSpPr txBox="1">
            <a:spLocks noChangeArrowheads="1"/>
          </p:cNvSpPr>
          <p:nvPr/>
        </p:nvSpPr>
        <p:spPr bwMode="auto">
          <a:xfrm>
            <a:off x="1058863" y="1009650"/>
            <a:ext cx="6711950" cy="1465263"/>
          </a:xfrm>
          <a:prstGeom prst="rect">
            <a:avLst/>
          </a:prstGeom>
          <a:noFill/>
          <a:ln w="9525">
            <a:noFill/>
            <a:miter lim="800000"/>
            <a:headEnd/>
            <a:tailEnd/>
          </a:ln>
        </p:spPr>
        <p:txBody>
          <a:bodyPr>
            <a:prstTxWarp prst="textNoShape">
              <a:avLst/>
            </a:prstTxWarp>
            <a:spAutoFit/>
          </a:bodyPr>
          <a:lstStyle/>
          <a:p>
            <a:pPr eaLnBrk="0" hangingPunct="0">
              <a:spcBef>
                <a:spcPct val="50000"/>
              </a:spcBef>
            </a:pPr>
            <a:r>
              <a:rPr lang="en-US" sz="1800" b="1">
                <a:solidFill>
                  <a:srgbClr val="003366"/>
                </a:solidFill>
                <a:latin typeface="Arial" pitchFamily="-103" charset="0"/>
              </a:rPr>
              <a:t>Standard MS Diagnosis Criteria:</a:t>
            </a:r>
            <a:br>
              <a:rPr lang="en-US" sz="1800" b="1">
                <a:solidFill>
                  <a:srgbClr val="003366"/>
                </a:solidFill>
                <a:latin typeface="Arial" pitchFamily="-103" charset="0"/>
              </a:rPr>
            </a:br>
            <a:r>
              <a:rPr lang="en-US" sz="1800">
                <a:solidFill>
                  <a:srgbClr val="003366"/>
                </a:solidFill>
                <a:latin typeface="Arial" pitchFamily="-103" charset="0"/>
              </a:rPr>
              <a:t>1. Disease in different parts of the nervous system, and </a:t>
            </a:r>
            <a:br>
              <a:rPr lang="en-US" sz="1800">
                <a:solidFill>
                  <a:srgbClr val="003366"/>
                </a:solidFill>
                <a:latin typeface="Arial" pitchFamily="-103" charset="0"/>
              </a:rPr>
            </a:br>
            <a:r>
              <a:rPr lang="en-US" sz="1800">
                <a:solidFill>
                  <a:srgbClr val="003366"/>
                </a:solidFill>
                <a:latin typeface="Arial" pitchFamily="-103" charset="0"/>
              </a:rPr>
              <a:t>2. Signs of at least two separate flare-ups, occurring at least 30 days apart</a:t>
            </a:r>
            <a:br>
              <a:rPr lang="en-US" sz="1800">
                <a:solidFill>
                  <a:srgbClr val="003366"/>
                </a:solidFill>
                <a:latin typeface="Arial" pitchFamily="-103" charset="0"/>
              </a:rPr>
            </a:br>
            <a:endParaRPr lang="en-US" sz="1800">
              <a:solidFill>
                <a:srgbClr val="003366"/>
              </a:solidFill>
              <a:latin typeface="Arial" pitchFamily="-103" charset="0"/>
            </a:endParaRPr>
          </a:p>
        </p:txBody>
      </p:sp>
      <p:sp>
        <p:nvSpPr>
          <p:cNvPr id="38918" name="TextBox 5"/>
          <p:cNvSpPr txBox="1">
            <a:spLocks noChangeArrowheads="1"/>
          </p:cNvSpPr>
          <p:nvPr/>
        </p:nvSpPr>
        <p:spPr bwMode="auto">
          <a:xfrm>
            <a:off x="7964488" y="6400800"/>
            <a:ext cx="1130300" cy="338138"/>
          </a:xfrm>
          <a:prstGeom prst="rect">
            <a:avLst/>
          </a:prstGeom>
          <a:noFill/>
          <a:ln w="9525">
            <a:noFill/>
            <a:miter lim="800000"/>
            <a:headEnd/>
            <a:tailEnd/>
          </a:ln>
        </p:spPr>
        <p:txBody>
          <a:bodyPr wrap="none">
            <a:prstTxWarp prst="textNoShape">
              <a:avLst/>
            </a:prstTxWarp>
            <a:spAutoFit/>
          </a:bodyPr>
          <a:lstStyle/>
          <a:p>
            <a:r>
              <a:rPr lang="en-US" sz="1600" b="1" i="1">
                <a:latin typeface="Arial" pitchFamily="-103" charset="0"/>
                <a:ea typeface="Arial" pitchFamily="-103" charset="0"/>
                <a:cs typeface="Arial" pitchFamily="-103" charset="0"/>
              </a:rPr>
              <a:t>P. Martini</a:t>
            </a:r>
          </a:p>
        </p:txBody>
      </p:sp>
    </p:spTree>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0962" name="Text Box 8"/>
          <p:cNvSpPr txBox="1">
            <a:spLocks noChangeArrowheads="1"/>
          </p:cNvSpPr>
          <p:nvPr/>
        </p:nvSpPr>
        <p:spPr bwMode="auto">
          <a:xfrm>
            <a:off x="217488" y="6657975"/>
            <a:ext cx="5281612" cy="214313"/>
          </a:xfrm>
          <a:prstGeom prst="rect">
            <a:avLst/>
          </a:prstGeom>
          <a:noFill/>
          <a:ln w="9525">
            <a:noFill/>
            <a:miter lim="800000"/>
            <a:headEnd/>
            <a:tailEnd/>
          </a:ln>
        </p:spPr>
        <p:txBody>
          <a:bodyPr>
            <a:prstTxWarp prst="textNoShape">
              <a:avLst/>
            </a:prstTxWarp>
            <a:spAutoFit/>
          </a:bodyPr>
          <a:lstStyle/>
          <a:p>
            <a:pPr eaLnBrk="0" hangingPunct="0">
              <a:spcBef>
                <a:spcPct val="50000"/>
              </a:spcBef>
            </a:pPr>
            <a:r>
              <a:rPr lang="en-US" sz="800" i="1">
                <a:latin typeface="Arial" pitchFamily="-103" charset="0"/>
              </a:rPr>
              <a:t>Source: National Multiple Sclerosis Society &amp; NIH estimates</a:t>
            </a:r>
          </a:p>
        </p:txBody>
      </p:sp>
      <p:grpSp>
        <p:nvGrpSpPr>
          <p:cNvPr id="2" name="Group 29"/>
          <p:cNvGrpSpPr>
            <a:grpSpLocks/>
          </p:cNvGrpSpPr>
          <p:nvPr/>
        </p:nvGrpSpPr>
        <p:grpSpPr bwMode="auto">
          <a:xfrm>
            <a:off x="74613" y="169863"/>
            <a:ext cx="8916987" cy="6535737"/>
            <a:chOff x="47" y="107"/>
            <a:chExt cx="5617" cy="4117"/>
          </a:xfrm>
        </p:grpSpPr>
        <p:grpSp>
          <p:nvGrpSpPr>
            <p:cNvPr id="3" name="Group 27"/>
            <p:cNvGrpSpPr>
              <a:grpSpLocks/>
            </p:cNvGrpSpPr>
            <p:nvPr/>
          </p:nvGrpSpPr>
          <p:grpSpPr bwMode="auto">
            <a:xfrm>
              <a:off x="47" y="107"/>
              <a:ext cx="5318" cy="428"/>
              <a:chOff x="47" y="107"/>
              <a:chExt cx="5318" cy="428"/>
            </a:xfrm>
          </p:grpSpPr>
          <p:sp>
            <p:nvSpPr>
              <p:cNvPr id="40984" name="Rectangle 2"/>
              <p:cNvSpPr>
                <a:spLocks noChangeArrowheads="1"/>
              </p:cNvSpPr>
              <p:nvPr/>
            </p:nvSpPr>
            <p:spPr bwMode="auto">
              <a:xfrm>
                <a:off x="47" y="107"/>
                <a:ext cx="5318" cy="228"/>
              </a:xfrm>
              <a:prstGeom prst="rect">
                <a:avLst/>
              </a:prstGeom>
              <a:noFill/>
              <a:ln w="12700">
                <a:noFill/>
                <a:miter lim="800000"/>
                <a:headEnd/>
                <a:tailEnd/>
              </a:ln>
            </p:spPr>
            <p:txBody>
              <a:bodyPr lIns="81204" tIns="39889" rIns="81204" bIns="39889" anchor="ctr">
                <a:prstTxWarp prst="textNoShape">
                  <a:avLst/>
                </a:prstTxWarp>
              </a:bodyPr>
              <a:lstStyle/>
              <a:p>
                <a:pPr algn="ctr">
                  <a:lnSpc>
                    <a:spcPct val="80000"/>
                  </a:lnSpc>
                </a:pPr>
                <a:r>
                  <a:rPr lang="en-US" sz="4000" b="1">
                    <a:solidFill>
                      <a:srgbClr val="000066"/>
                    </a:solidFill>
                    <a:latin typeface="Arial" pitchFamily="-103" charset="0"/>
                  </a:rPr>
                  <a:t>Clinical Forms of MS</a:t>
                </a:r>
              </a:p>
            </p:txBody>
          </p:sp>
          <p:sp>
            <p:nvSpPr>
              <p:cNvPr id="40985" name="Text Box 3"/>
              <p:cNvSpPr txBox="1">
                <a:spLocks noChangeArrowheads="1"/>
              </p:cNvSpPr>
              <p:nvPr/>
            </p:nvSpPr>
            <p:spPr bwMode="auto">
              <a:xfrm>
                <a:off x="1063" y="329"/>
                <a:ext cx="3286" cy="206"/>
              </a:xfrm>
              <a:prstGeom prst="rect">
                <a:avLst/>
              </a:prstGeom>
              <a:noFill/>
              <a:ln w="9525">
                <a:noFill/>
                <a:miter lim="800000"/>
                <a:headEnd/>
                <a:tailEnd/>
              </a:ln>
            </p:spPr>
            <p:txBody>
              <a:bodyPr lIns="82058" tIns="41029" rIns="82058" bIns="41029" anchor="ctr">
                <a:prstTxWarp prst="textNoShape">
                  <a:avLst/>
                </a:prstTxWarp>
                <a:spAutoFit/>
              </a:bodyPr>
              <a:lstStyle/>
              <a:p>
                <a:pPr defTabSz="820738" eaLnBrk="0" hangingPunct="0">
                  <a:spcBef>
                    <a:spcPts val="450"/>
                  </a:spcBef>
                  <a:spcAft>
                    <a:spcPts val="450"/>
                  </a:spcAft>
                </a:pPr>
                <a:r>
                  <a:rPr lang="en-US" sz="1600" b="1">
                    <a:solidFill>
                      <a:srgbClr val="000066"/>
                    </a:solidFill>
                    <a:latin typeface="Arial" pitchFamily="-103" charset="0"/>
                  </a:rPr>
                  <a:t>Four internationally recognized general categories</a:t>
                </a:r>
              </a:p>
            </p:txBody>
          </p:sp>
        </p:grpSp>
        <p:grpSp>
          <p:nvGrpSpPr>
            <p:cNvPr id="4" name="Group 26"/>
            <p:cNvGrpSpPr>
              <a:grpSpLocks/>
            </p:cNvGrpSpPr>
            <p:nvPr/>
          </p:nvGrpSpPr>
          <p:grpSpPr bwMode="auto">
            <a:xfrm>
              <a:off x="90" y="528"/>
              <a:ext cx="5574" cy="3696"/>
              <a:chOff x="90" y="528"/>
              <a:chExt cx="5574" cy="3696"/>
            </a:xfrm>
          </p:grpSpPr>
          <p:sp>
            <p:nvSpPr>
              <p:cNvPr id="40972" name="AutoShape 4"/>
              <p:cNvSpPr>
                <a:spLocks noChangeArrowheads="1"/>
              </p:cNvSpPr>
              <p:nvPr/>
            </p:nvSpPr>
            <p:spPr bwMode="auto">
              <a:xfrm>
                <a:off x="120" y="660"/>
                <a:ext cx="1075" cy="626"/>
              </a:xfrm>
              <a:prstGeom prst="roundRect">
                <a:avLst>
                  <a:gd name="adj" fmla="val 16667"/>
                </a:avLst>
              </a:prstGeom>
              <a:gradFill rotWithShape="1">
                <a:gsLst>
                  <a:gs pos="0">
                    <a:srgbClr val="306192"/>
                  </a:gs>
                  <a:gs pos="100000">
                    <a:srgbClr val="6F91B3"/>
                  </a:gs>
                </a:gsLst>
                <a:lin ang="2700000" scaled="1"/>
              </a:gradFill>
              <a:ln w="9525">
                <a:solidFill>
                  <a:srgbClr val="003366"/>
                </a:solidFill>
                <a:round/>
                <a:headEnd/>
                <a:tailEnd/>
              </a:ln>
            </p:spPr>
            <p:txBody>
              <a:bodyPr lIns="82058" tIns="41029" rIns="82058" bIns="41029" anchor="ctr">
                <a:prstTxWarp prst="textNoShape">
                  <a:avLst/>
                </a:prstTxWarp>
              </a:bodyPr>
              <a:lstStyle/>
              <a:p>
                <a:pPr algn="ctr" defTabSz="820738" eaLnBrk="0" hangingPunct="0"/>
                <a:r>
                  <a:rPr lang="en-US" sz="1800" b="1">
                    <a:solidFill>
                      <a:schemeClr val="bg1"/>
                    </a:solidFill>
                    <a:latin typeface="Arial" pitchFamily="-103" charset="0"/>
                  </a:rPr>
                  <a:t>Relapsing-remitting (RRMS): 55%</a:t>
                </a:r>
              </a:p>
            </p:txBody>
          </p:sp>
          <p:sp>
            <p:nvSpPr>
              <p:cNvPr id="40973" name="AutoShape 5"/>
              <p:cNvSpPr>
                <a:spLocks noChangeArrowheads="1"/>
              </p:cNvSpPr>
              <p:nvPr/>
            </p:nvSpPr>
            <p:spPr bwMode="auto">
              <a:xfrm>
                <a:off x="2986" y="628"/>
                <a:ext cx="1081" cy="626"/>
              </a:xfrm>
              <a:prstGeom prst="roundRect">
                <a:avLst>
                  <a:gd name="adj" fmla="val 16667"/>
                </a:avLst>
              </a:prstGeom>
              <a:gradFill rotWithShape="1">
                <a:gsLst>
                  <a:gs pos="0">
                    <a:srgbClr val="306192"/>
                  </a:gs>
                  <a:gs pos="100000">
                    <a:srgbClr val="FF9900"/>
                  </a:gs>
                </a:gsLst>
                <a:lin ang="2700000" scaled="1"/>
              </a:gradFill>
              <a:ln w="9525">
                <a:solidFill>
                  <a:srgbClr val="003366"/>
                </a:solidFill>
                <a:round/>
                <a:headEnd/>
                <a:tailEnd/>
              </a:ln>
            </p:spPr>
            <p:txBody>
              <a:bodyPr lIns="82058" tIns="41029" rIns="82058" bIns="41029" anchor="ctr">
                <a:prstTxWarp prst="textNoShape">
                  <a:avLst/>
                </a:prstTxWarp>
              </a:bodyPr>
              <a:lstStyle/>
              <a:p>
                <a:pPr algn="ctr" defTabSz="820738" eaLnBrk="0" hangingPunct="0"/>
                <a:r>
                  <a:rPr lang="en-US" sz="1800" b="1">
                    <a:solidFill>
                      <a:schemeClr val="bg1"/>
                    </a:solidFill>
                    <a:latin typeface="Arial" pitchFamily="-103" charset="0"/>
                  </a:rPr>
                  <a:t>Secondary Progressive (SPMS): 35%</a:t>
                </a:r>
              </a:p>
            </p:txBody>
          </p:sp>
          <p:sp>
            <p:nvSpPr>
              <p:cNvPr id="40974" name="AutoShape 6"/>
              <p:cNvSpPr>
                <a:spLocks noChangeArrowheads="1"/>
              </p:cNvSpPr>
              <p:nvPr/>
            </p:nvSpPr>
            <p:spPr bwMode="auto">
              <a:xfrm>
                <a:off x="121" y="2403"/>
                <a:ext cx="1082" cy="626"/>
              </a:xfrm>
              <a:prstGeom prst="roundRect">
                <a:avLst>
                  <a:gd name="adj" fmla="val 16667"/>
                </a:avLst>
              </a:prstGeom>
              <a:solidFill>
                <a:srgbClr val="FF6600"/>
              </a:solidFill>
              <a:ln w="9525">
                <a:solidFill>
                  <a:srgbClr val="003366"/>
                </a:solidFill>
                <a:round/>
                <a:headEnd/>
                <a:tailEnd/>
              </a:ln>
            </p:spPr>
            <p:txBody>
              <a:bodyPr lIns="82058" tIns="41029" rIns="82058" bIns="41029" anchor="ctr">
                <a:prstTxWarp prst="textNoShape">
                  <a:avLst/>
                </a:prstTxWarp>
              </a:bodyPr>
              <a:lstStyle/>
              <a:p>
                <a:pPr algn="ctr" defTabSz="820738" eaLnBrk="0" hangingPunct="0"/>
                <a:r>
                  <a:rPr lang="en-US" sz="1800" b="1">
                    <a:solidFill>
                      <a:schemeClr val="bg1"/>
                    </a:solidFill>
                    <a:latin typeface="Arial" pitchFamily="-103" charset="0"/>
                  </a:rPr>
                  <a:t>Primary Progressive (PPMS) 9%</a:t>
                </a:r>
              </a:p>
            </p:txBody>
          </p:sp>
          <p:sp>
            <p:nvSpPr>
              <p:cNvPr id="40975" name="AutoShape 7"/>
              <p:cNvSpPr>
                <a:spLocks noChangeArrowheads="1"/>
              </p:cNvSpPr>
              <p:nvPr/>
            </p:nvSpPr>
            <p:spPr bwMode="auto">
              <a:xfrm>
                <a:off x="3004" y="2433"/>
                <a:ext cx="1075" cy="626"/>
              </a:xfrm>
              <a:prstGeom prst="roundRect">
                <a:avLst>
                  <a:gd name="adj" fmla="val 16667"/>
                </a:avLst>
              </a:prstGeom>
              <a:solidFill>
                <a:srgbClr val="C0C0C0"/>
              </a:solidFill>
              <a:ln w="9525">
                <a:solidFill>
                  <a:srgbClr val="003366"/>
                </a:solidFill>
                <a:round/>
                <a:headEnd/>
                <a:tailEnd/>
              </a:ln>
            </p:spPr>
            <p:txBody>
              <a:bodyPr lIns="82058" tIns="41029" rIns="82058" bIns="41029" anchor="ctr">
                <a:prstTxWarp prst="textNoShape">
                  <a:avLst/>
                </a:prstTxWarp>
              </a:bodyPr>
              <a:lstStyle/>
              <a:p>
                <a:pPr algn="ctr" defTabSz="820738" eaLnBrk="0" hangingPunct="0"/>
                <a:r>
                  <a:rPr lang="en-US" sz="1800" b="1">
                    <a:solidFill>
                      <a:schemeClr val="bg1"/>
                    </a:solidFill>
                    <a:latin typeface="Arial" pitchFamily="-103" charset="0"/>
                  </a:rPr>
                  <a:t>Progressive Relapsing </a:t>
                </a:r>
                <a:br>
                  <a:rPr lang="en-US" sz="1800" b="1">
                    <a:solidFill>
                      <a:schemeClr val="bg1"/>
                    </a:solidFill>
                    <a:latin typeface="Arial" pitchFamily="-103" charset="0"/>
                  </a:rPr>
                </a:br>
                <a:r>
                  <a:rPr lang="en-US" sz="1800" b="1">
                    <a:solidFill>
                      <a:schemeClr val="bg1"/>
                    </a:solidFill>
                    <a:latin typeface="Arial" pitchFamily="-103" charset="0"/>
                  </a:rPr>
                  <a:t>(PRMS): 1%</a:t>
                </a:r>
              </a:p>
            </p:txBody>
          </p:sp>
          <p:grpSp>
            <p:nvGrpSpPr>
              <p:cNvPr id="5" name="Group 21"/>
              <p:cNvGrpSpPr>
                <a:grpSpLocks/>
              </p:cNvGrpSpPr>
              <p:nvPr/>
            </p:nvGrpSpPr>
            <p:grpSpPr bwMode="auto">
              <a:xfrm>
                <a:off x="90" y="528"/>
                <a:ext cx="5574" cy="3696"/>
                <a:chOff x="74" y="701"/>
                <a:chExt cx="5500" cy="3493"/>
              </a:xfrm>
            </p:grpSpPr>
            <p:sp>
              <p:nvSpPr>
                <p:cNvPr id="40981" name="Rectangle 14"/>
                <p:cNvSpPr>
                  <a:spLocks noChangeArrowheads="1"/>
                </p:cNvSpPr>
                <p:nvPr/>
              </p:nvSpPr>
              <p:spPr bwMode="auto">
                <a:xfrm>
                  <a:off x="74" y="701"/>
                  <a:ext cx="5500" cy="3493"/>
                </a:xfrm>
                <a:prstGeom prst="rect">
                  <a:avLst/>
                </a:prstGeom>
                <a:noFill/>
                <a:ln w="15875">
                  <a:solidFill>
                    <a:srgbClr val="003366"/>
                  </a:solidFill>
                  <a:miter lim="800000"/>
                  <a:headEnd/>
                  <a:tailEnd/>
                </a:ln>
              </p:spPr>
              <p:txBody>
                <a:bodyPr wrap="none" anchor="ctr">
                  <a:prstTxWarp prst="textNoShape">
                    <a:avLst/>
                  </a:prstTxWarp>
                </a:bodyPr>
                <a:lstStyle/>
                <a:p>
                  <a:endParaRPr lang="en-US"/>
                </a:p>
              </p:txBody>
            </p:sp>
            <p:sp>
              <p:nvSpPr>
                <p:cNvPr id="40982" name="Line 15"/>
                <p:cNvSpPr>
                  <a:spLocks noChangeShapeType="1"/>
                </p:cNvSpPr>
                <p:nvPr/>
              </p:nvSpPr>
              <p:spPr bwMode="auto">
                <a:xfrm>
                  <a:off x="2874" y="701"/>
                  <a:ext cx="1" cy="3493"/>
                </a:xfrm>
                <a:prstGeom prst="line">
                  <a:avLst/>
                </a:prstGeom>
                <a:noFill/>
                <a:ln w="15875">
                  <a:solidFill>
                    <a:srgbClr val="003366"/>
                  </a:solidFill>
                  <a:round/>
                  <a:headEnd/>
                  <a:tailEnd/>
                </a:ln>
              </p:spPr>
              <p:txBody>
                <a:bodyPr>
                  <a:prstTxWarp prst="textNoShape">
                    <a:avLst/>
                  </a:prstTxWarp>
                </a:bodyPr>
                <a:lstStyle/>
                <a:p>
                  <a:endParaRPr lang="en-US"/>
                </a:p>
              </p:txBody>
            </p:sp>
            <p:sp>
              <p:nvSpPr>
                <p:cNvPr id="40983" name="Line 16"/>
                <p:cNvSpPr>
                  <a:spLocks noChangeShapeType="1"/>
                </p:cNvSpPr>
                <p:nvPr/>
              </p:nvSpPr>
              <p:spPr bwMode="auto">
                <a:xfrm>
                  <a:off x="74" y="2412"/>
                  <a:ext cx="5500" cy="1"/>
                </a:xfrm>
                <a:prstGeom prst="line">
                  <a:avLst/>
                </a:prstGeom>
                <a:noFill/>
                <a:ln w="15875">
                  <a:solidFill>
                    <a:srgbClr val="003366"/>
                  </a:solidFill>
                  <a:round/>
                  <a:headEnd/>
                  <a:tailEnd/>
                </a:ln>
              </p:spPr>
              <p:txBody>
                <a:bodyPr>
                  <a:prstTxWarp prst="textNoShape">
                    <a:avLst/>
                  </a:prstTxWarp>
                </a:bodyPr>
                <a:lstStyle/>
                <a:p>
                  <a:endParaRPr lang="en-US"/>
                </a:p>
              </p:txBody>
            </p:sp>
          </p:grpSp>
          <p:pic>
            <p:nvPicPr>
              <p:cNvPr id="40977" name="Picture 17" descr="rrms"/>
              <p:cNvPicPr>
                <a:picLocks noChangeAspect="1" noChangeArrowheads="1"/>
              </p:cNvPicPr>
              <p:nvPr/>
            </p:nvPicPr>
            <p:blipFill>
              <a:blip r:embed="rId3"/>
              <a:srcRect/>
              <a:stretch>
                <a:fillRect/>
              </a:stretch>
            </p:blipFill>
            <p:spPr bwMode="auto">
              <a:xfrm>
                <a:off x="122" y="1311"/>
                <a:ext cx="1052" cy="918"/>
              </a:xfrm>
              <a:prstGeom prst="rect">
                <a:avLst/>
              </a:prstGeom>
              <a:noFill/>
              <a:ln w="9525">
                <a:noFill/>
                <a:miter lim="800000"/>
                <a:headEnd/>
                <a:tailEnd/>
              </a:ln>
            </p:spPr>
          </p:pic>
          <p:pic>
            <p:nvPicPr>
              <p:cNvPr id="40978" name="Picture 18" descr="ppms"/>
              <p:cNvPicPr>
                <a:picLocks noChangeAspect="1" noChangeArrowheads="1"/>
              </p:cNvPicPr>
              <p:nvPr/>
            </p:nvPicPr>
            <p:blipFill>
              <a:blip r:embed="rId4"/>
              <a:srcRect/>
              <a:stretch>
                <a:fillRect/>
              </a:stretch>
            </p:blipFill>
            <p:spPr bwMode="auto">
              <a:xfrm>
                <a:off x="119" y="3066"/>
                <a:ext cx="1052" cy="918"/>
              </a:xfrm>
              <a:prstGeom prst="rect">
                <a:avLst/>
              </a:prstGeom>
              <a:noFill/>
              <a:ln w="9525">
                <a:noFill/>
                <a:miter lim="800000"/>
                <a:headEnd/>
                <a:tailEnd/>
              </a:ln>
            </p:spPr>
          </p:pic>
          <p:pic>
            <p:nvPicPr>
              <p:cNvPr id="40979" name="Picture 19" descr="spms"/>
              <p:cNvPicPr>
                <a:picLocks noChangeAspect="1" noChangeArrowheads="1"/>
              </p:cNvPicPr>
              <p:nvPr/>
            </p:nvPicPr>
            <p:blipFill>
              <a:blip r:embed="rId5"/>
              <a:srcRect/>
              <a:stretch>
                <a:fillRect/>
              </a:stretch>
            </p:blipFill>
            <p:spPr bwMode="auto">
              <a:xfrm>
                <a:off x="3002" y="1284"/>
                <a:ext cx="1052" cy="918"/>
              </a:xfrm>
              <a:prstGeom prst="rect">
                <a:avLst/>
              </a:prstGeom>
              <a:noFill/>
              <a:ln w="9525">
                <a:noFill/>
                <a:miter lim="800000"/>
                <a:headEnd/>
                <a:tailEnd/>
              </a:ln>
            </p:spPr>
          </p:pic>
          <p:pic>
            <p:nvPicPr>
              <p:cNvPr id="40980" name="Picture 20" descr="prms"/>
              <p:cNvPicPr>
                <a:picLocks noChangeAspect="1" noChangeArrowheads="1"/>
              </p:cNvPicPr>
              <p:nvPr/>
            </p:nvPicPr>
            <p:blipFill>
              <a:blip r:embed="rId6"/>
              <a:srcRect/>
              <a:stretch>
                <a:fillRect/>
              </a:stretch>
            </p:blipFill>
            <p:spPr bwMode="auto">
              <a:xfrm>
                <a:off x="3004" y="3107"/>
                <a:ext cx="1076" cy="925"/>
              </a:xfrm>
              <a:prstGeom prst="rect">
                <a:avLst/>
              </a:prstGeom>
              <a:noFill/>
              <a:ln w="9525">
                <a:noFill/>
                <a:miter lim="800000"/>
                <a:headEnd/>
                <a:tailEnd/>
              </a:ln>
            </p:spPr>
          </p:pic>
        </p:grpSp>
      </p:grpSp>
      <p:grpSp>
        <p:nvGrpSpPr>
          <p:cNvPr id="6" name="Group 28"/>
          <p:cNvGrpSpPr>
            <a:grpSpLocks/>
          </p:cNvGrpSpPr>
          <p:nvPr/>
        </p:nvGrpSpPr>
        <p:grpSpPr bwMode="auto">
          <a:xfrm>
            <a:off x="1889125" y="914400"/>
            <a:ext cx="7178675" cy="5721350"/>
            <a:chOff x="1190" y="576"/>
            <a:chExt cx="4522" cy="3604"/>
          </a:xfrm>
        </p:grpSpPr>
        <p:sp>
          <p:nvSpPr>
            <p:cNvPr id="40966" name="Text Box 22"/>
            <p:cNvSpPr txBox="1">
              <a:spLocks noChangeArrowheads="1"/>
            </p:cNvSpPr>
            <p:nvPr/>
          </p:nvSpPr>
          <p:spPr bwMode="auto">
            <a:xfrm>
              <a:off x="1192" y="576"/>
              <a:ext cx="1786" cy="1794"/>
            </a:xfrm>
            <a:prstGeom prst="rect">
              <a:avLst/>
            </a:prstGeom>
            <a:noFill/>
            <a:ln w="9525">
              <a:noFill/>
              <a:miter lim="800000"/>
              <a:headEnd/>
              <a:tailEnd/>
            </a:ln>
          </p:spPr>
          <p:txBody>
            <a:bodyPr lIns="82058" tIns="41029" rIns="82058" bIns="41029">
              <a:prstTxWarp prst="textNoShape">
                <a:avLst/>
              </a:prstTxWarp>
              <a:spAutoFit/>
            </a:bodyPr>
            <a:lstStyle/>
            <a:p>
              <a:pPr marL="104775" indent="-104775" defTabSz="820738" eaLnBrk="0" hangingPunct="0">
                <a:buFontTx/>
                <a:buChar char="•"/>
              </a:pPr>
              <a:r>
                <a:rPr lang="en-US" sz="1400">
                  <a:latin typeface="Arial" pitchFamily="-103" charset="0"/>
                </a:rPr>
                <a:t>Clearly defined flare-ups &amp; remissions; inflammatory lesions developing constantly</a:t>
              </a:r>
            </a:p>
            <a:p>
              <a:pPr marL="104775" indent="-104775" defTabSz="820738" eaLnBrk="0" hangingPunct="0">
                <a:buFontTx/>
                <a:buChar char="•"/>
              </a:pPr>
              <a:r>
                <a:rPr lang="en-US" sz="1400" b="1">
                  <a:latin typeface="Arial" pitchFamily="-103" charset="0"/>
                </a:rPr>
                <a:t>Early 20s &amp; 30s; women 2:1</a:t>
              </a:r>
            </a:p>
            <a:p>
              <a:pPr marL="104775" indent="-104775" defTabSz="820738" eaLnBrk="0" hangingPunct="0">
                <a:buFontTx/>
                <a:buChar char="•"/>
              </a:pPr>
              <a:r>
                <a:rPr lang="en-US" sz="1400">
                  <a:latin typeface="Arial" pitchFamily="-103" charset="0"/>
                </a:rPr>
                <a:t>Initial disease activity in brain (cognitive)</a:t>
              </a:r>
            </a:p>
            <a:p>
              <a:pPr marL="104775" indent="-104775" defTabSz="820738" eaLnBrk="0" hangingPunct="0">
                <a:buFontTx/>
                <a:buChar char="•"/>
              </a:pPr>
              <a:r>
                <a:rPr lang="en-US" sz="1400" b="1">
                  <a:latin typeface="Arial" pitchFamily="-103" charset="0"/>
                </a:rPr>
                <a:t>Better prognosis: supporting equipment</a:t>
              </a:r>
              <a:br>
                <a:rPr lang="en-US" sz="1400" b="1">
                  <a:latin typeface="Arial" pitchFamily="-103" charset="0"/>
                </a:rPr>
              </a:br>
              <a:r>
                <a:rPr lang="en-US" sz="1400" b="1">
                  <a:latin typeface="Arial" pitchFamily="-103" charset="0"/>
                </a:rPr>
                <a:t>avg. 20 yrs</a:t>
              </a:r>
            </a:p>
            <a:p>
              <a:pPr marL="104775" indent="-104775" defTabSz="820738" eaLnBrk="0" hangingPunct="0">
                <a:buFontTx/>
                <a:buChar char="•"/>
              </a:pPr>
              <a:r>
                <a:rPr lang="en-US" sz="1400" b="1">
                  <a:latin typeface="Arial" pitchFamily="-103" charset="0"/>
                </a:rPr>
                <a:t>Majority of RRMS pts will develop SPMS</a:t>
              </a:r>
              <a:br>
                <a:rPr lang="en-US" sz="1400" b="1">
                  <a:latin typeface="Arial" pitchFamily="-103" charset="0"/>
                </a:rPr>
              </a:br>
              <a:r>
                <a:rPr lang="en-US" sz="1400" b="1">
                  <a:latin typeface="Arial" pitchFamily="-103" charset="0"/>
                </a:rPr>
                <a:t>(90% in 25-30 years)</a:t>
              </a:r>
            </a:p>
            <a:p>
              <a:pPr marL="104775" indent="-104775" defTabSz="820738" eaLnBrk="0" hangingPunct="0"/>
              <a:endParaRPr lang="en-US" sz="1400" b="1">
                <a:latin typeface="Arial" pitchFamily="-103" charset="0"/>
              </a:endParaRPr>
            </a:p>
          </p:txBody>
        </p:sp>
        <p:sp>
          <p:nvSpPr>
            <p:cNvPr id="40967" name="Rectangle 23"/>
            <p:cNvSpPr>
              <a:spLocks noChangeArrowheads="1"/>
            </p:cNvSpPr>
            <p:nvPr/>
          </p:nvSpPr>
          <p:spPr bwMode="auto">
            <a:xfrm>
              <a:off x="4167" y="624"/>
              <a:ext cx="1449" cy="1800"/>
            </a:xfrm>
            <a:prstGeom prst="rect">
              <a:avLst/>
            </a:prstGeom>
            <a:noFill/>
            <a:ln w="9525">
              <a:noFill/>
              <a:miter lim="800000"/>
              <a:headEnd/>
              <a:tailEnd/>
            </a:ln>
          </p:spPr>
          <p:txBody>
            <a:bodyPr>
              <a:prstTxWarp prst="textNoShape">
                <a:avLst/>
              </a:prstTxWarp>
              <a:spAutoFit/>
            </a:bodyPr>
            <a:lstStyle/>
            <a:p>
              <a:pPr eaLnBrk="0" hangingPunct="0">
                <a:buFontTx/>
                <a:buChar char="•"/>
              </a:pPr>
              <a:r>
                <a:rPr lang="en-US" sz="1400">
                  <a:latin typeface="Arial" pitchFamily="-103" charset="0"/>
                </a:rPr>
                <a:t> Relapse frequency decreases but disability increases</a:t>
              </a:r>
            </a:p>
            <a:p>
              <a:pPr eaLnBrk="0" hangingPunct="0">
                <a:buFontTx/>
                <a:buChar char="•"/>
              </a:pPr>
              <a:r>
                <a:rPr lang="en-US" sz="1400">
                  <a:latin typeface="Arial" pitchFamily="-103" charset="0"/>
                </a:rPr>
                <a:t> Less remyelination &amp; more plaques, resulting in steadily progressive disability with less recovery</a:t>
              </a:r>
            </a:p>
            <a:p>
              <a:pPr eaLnBrk="0" hangingPunct="0">
                <a:buFontTx/>
                <a:buChar char="•"/>
              </a:pPr>
              <a:r>
                <a:rPr lang="en-US" sz="1400">
                  <a:latin typeface="Arial" pitchFamily="-103" charset="0"/>
                </a:rPr>
                <a:t> </a:t>
              </a:r>
              <a:r>
                <a:rPr lang="en-US" sz="1400" b="1">
                  <a:latin typeface="Arial" pitchFamily="-103" charset="0"/>
                </a:rPr>
                <a:t>Could represent different, advanced stage of RRMS</a:t>
              </a:r>
            </a:p>
            <a:p>
              <a:pPr eaLnBrk="0" hangingPunct="0"/>
              <a:endParaRPr lang="en-US" sz="1400">
                <a:latin typeface="Arial" pitchFamily="-103" charset="0"/>
              </a:endParaRPr>
            </a:p>
            <a:p>
              <a:pPr eaLnBrk="0" hangingPunct="0"/>
              <a:endParaRPr lang="en-US" sz="1400">
                <a:latin typeface="Arial" pitchFamily="-103" charset="0"/>
              </a:endParaRPr>
            </a:p>
          </p:txBody>
        </p:sp>
        <p:sp>
          <p:nvSpPr>
            <p:cNvPr id="40968" name="Text Box 24"/>
            <p:cNvSpPr txBox="1">
              <a:spLocks noChangeArrowheads="1"/>
            </p:cNvSpPr>
            <p:nvPr/>
          </p:nvSpPr>
          <p:spPr bwMode="auto">
            <a:xfrm>
              <a:off x="1190" y="2386"/>
              <a:ext cx="1786" cy="1794"/>
            </a:xfrm>
            <a:prstGeom prst="rect">
              <a:avLst/>
            </a:prstGeom>
            <a:noFill/>
            <a:ln w="9525">
              <a:noFill/>
              <a:miter lim="800000"/>
              <a:headEnd/>
              <a:tailEnd/>
            </a:ln>
          </p:spPr>
          <p:txBody>
            <a:bodyPr lIns="82058" tIns="41029" rIns="82058" bIns="41029">
              <a:prstTxWarp prst="textNoShape">
                <a:avLst/>
              </a:prstTxWarp>
              <a:spAutoFit/>
            </a:bodyPr>
            <a:lstStyle/>
            <a:p>
              <a:pPr marL="104775" indent="-104775" defTabSz="820738" eaLnBrk="0" hangingPunct="0">
                <a:buFontTx/>
                <a:buChar char="•"/>
              </a:pPr>
              <a:r>
                <a:rPr lang="en-US" sz="1400">
                  <a:latin typeface="Arial" pitchFamily="-103" charset="0"/>
                </a:rPr>
                <a:t>At onset, steady worsening without relapses or remissions</a:t>
              </a:r>
            </a:p>
            <a:p>
              <a:pPr marL="104775" indent="-104775" defTabSz="820738" eaLnBrk="0" hangingPunct="0">
                <a:buFontTx/>
                <a:buChar char="•"/>
              </a:pPr>
              <a:r>
                <a:rPr lang="en-US" sz="1400">
                  <a:latin typeface="Arial" pitchFamily="-103" charset="0"/>
                </a:rPr>
                <a:t>Variations in rates of progression; occasional plateaus or temporary minor improvements</a:t>
              </a:r>
            </a:p>
            <a:p>
              <a:pPr marL="104775" indent="-104775" defTabSz="820738" eaLnBrk="0" hangingPunct="0">
                <a:buFontTx/>
                <a:buChar char="•"/>
              </a:pPr>
              <a:r>
                <a:rPr lang="en-US" sz="1400" b="1">
                  <a:latin typeface="Arial" pitchFamily="-103" charset="0"/>
                </a:rPr>
                <a:t>Late 30s/early 40s; men as likely as women</a:t>
              </a:r>
            </a:p>
            <a:p>
              <a:pPr marL="104775" indent="-104775" defTabSz="820738" eaLnBrk="0" hangingPunct="0">
                <a:buFontTx/>
                <a:buChar char="•"/>
              </a:pPr>
              <a:r>
                <a:rPr lang="en-US" sz="1400">
                  <a:latin typeface="Arial" pitchFamily="-103" charset="0"/>
                </a:rPr>
                <a:t>Initial disease activity in spinal cord (physical disability)</a:t>
              </a:r>
            </a:p>
            <a:p>
              <a:pPr marL="104775" indent="-104775" defTabSz="820738" eaLnBrk="0" hangingPunct="0">
                <a:buFontTx/>
                <a:buChar char="•"/>
              </a:pPr>
              <a:r>
                <a:rPr lang="en-US" sz="1400" b="1">
                  <a:latin typeface="Arial" pitchFamily="-103" charset="0"/>
                </a:rPr>
                <a:t>Worse prognosis: supporting equipment avg. 6-7 yrs</a:t>
              </a:r>
            </a:p>
            <a:p>
              <a:pPr marL="104775" indent="-104775" defTabSz="820738" eaLnBrk="0" hangingPunct="0">
                <a:buFontTx/>
                <a:buChar char="•"/>
              </a:pPr>
              <a:endParaRPr lang="en-US" sz="1400" b="1">
                <a:latin typeface="Arial" pitchFamily="-103" charset="0"/>
              </a:endParaRPr>
            </a:p>
          </p:txBody>
        </p:sp>
        <p:sp>
          <p:nvSpPr>
            <p:cNvPr id="40969" name="Text Box 25"/>
            <p:cNvSpPr txBox="1">
              <a:spLocks noChangeArrowheads="1"/>
            </p:cNvSpPr>
            <p:nvPr/>
          </p:nvSpPr>
          <p:spPr bwMode="auto">
            <a:xfrm>
              <a:off x="4152" y="2544"/>
              <a:ext cx="1560" cy="1392"/>
            </a:xfrm>
            <a:prstGeom prst="rect">
              <a:avLst/>
            </a:prstGeom>
            <a:noFill/>
            <a:ln w="9525">
              <a:noFill/>
              <a:miter lim="800000"/>
              <a:headEnd/>
              <a:tailEnd/>
            </a:ln>
          </p:spPr>
          <p:txBody>
            <a:bodyPr lIns="82058" tIns="41029" rIns="82058" bIns="41029">
              <a:prstTxWarp prst="textNoShape">
                <a:avLst/>
              </a:prstTxWarp>
              <a:spAutoFit/>
            </a:bodyPr>
            <a:lstStyle/>
            <a:p>
              <a:pPr marL="104775" indent="-104775" defTabSz="820738" eaLnBrk="0" hangingPunct="0">
                <a:buFontTx/>
                <a:buChar char="•"/>
              </a:pPr>
              <a:r>
                <a:rPr lang="en-US" sz="1400">
                  <a:latin typeface="Arial" pitchFamily="-103" charset="0"/>
                </a:rPr>
                <a:t>From onset steadily worsening disease with clear acute relapses with or without recovery</a:t>
              </a:r>
            </a:p>
            <a:p>
              <a:pPr marL="104775" indent="-104775" defTabSz="820738" eaLnBrk="0" hangingPunct="0">
                <a:buFontTx/>
                <a:buChar char="•"/>
              </a:pPr>
              <a:r>
                <a:rPr lang="en-US" sz="1400">
                  <a:latin typeface="Arial" pitchFamily="-103" charset="0"/>
                </a:rPr>
                <a:t>Unlike RRMS, remission periods contain clinically observable continuing disease progression</a:t>
              </a:r>
            </a:p>
            <a:p>
              <a:pPr marL="104775" indent="-104775" defTabSz="820738" eaLnBrk="0" hangingPunct="0"/>
              <a:r>
                <a:rPr lang="en-US" sz="1400" b="1">
                  <a:latin typeface="Arial" pitchFamily="-103" charset="0"/>
                </a:rPr>
                <a:t/>
              </a:r>
              <a:br>
                <a:rPr lang="en-US" sz="1400" b="1">
                  <a:latin typeface="Arial" pitchFamily="-103" charset="0"/>
                </a:rPr>
              </a:br>
              <a:endParaRPr lang="en-US" sz="1400" b="1">
                <a:latin typeface="Arial" pitchFamily="-103" charset="0"/>
              </a:endParaRPr>
            </a:p>
          </p:txBody>
        </p:sp>
      </p:grpSp>
      <p:sp>
        <p:nvSpPr>
          <p:cNvPr id="40965" name="TextBox 24"/>
          <p:cNvSpPr txBox="1">
            <a:spLocks noChangeArrowheads="1"/>
          </p:cNvSpPr>
          <p:nvPr/>
        </p:nvSpPr>
        <p:spPr bwMode="auto">
          <a:xfrm>
            <a:off x="7964488" y="6400800"/>
            <a:ext cx="1130300" cy="338138"/>
          </a:xfrm>
          <a:prstGeom prst="rect">
            <a:avLst/>
          </a:prstGeom>
          <a:noFill/>
          <a:ln w="9525">
            <a:noFill/>
            <a:miter lim="800000"/>
            <a:headEnd/>
            <a:tailEnd/>
          </a:ln>
        </p:spPr>
        <p:txBody>
          <a:bodyPr wrap="none">
            <a:prstTxWarp prst="textNoShape">
              <a:avLst/>
            </a:prstTxWarp>
            <a:spAutoFit/>
          </a:bodyPr>
          <a:lstStyle/>
          <a:p>
            <a:r>
              <a:rPr lang="en-US" sz="1600" b="1" i="1">
                <a:latin typeface="Arial" pitchFamily="-103" charset="0"/>
                <a:ea typeface="Arial" pitchFamily="-103" charset="0"/>
                <a:cs typeface="Arial" pitchFamily="-103" charset="0"/>
              </a:rPr>
              <a:t>P. Martini</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0-#ppt_w/2"/>
                                          </p:val>
                                        </p:tav>
                                        <p:tav tm="100000">
                                          <p:val>
                                            <p:strVal val="#ppt_x"/>
                                          </p:val>
                                        </p:tav>
                                      </p:tavLst>
                                    </p:anim>
                                    <p:anim calcmode="lin" valueType="num">
                                      <p:cBhvr additive="base">
                                        <p:cTn id="14"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43010" name="Picture 3"/>
          <p:cNvPicPr>
            <a:picLocks noChangeAspect="1"/>
          </p:cNvPicPr>
          <p:nvPr/>
        </p:nvPicPr>
        <p:blipFill>
          <a:blip r:embed="rId2"/>
          <a:srcRect/>
          <a:stretch>
            <a:fillRect/>
          </a:stretch>
        </p:blipFill>
        <p:spPr bwMode="auto">
          <a:xfrm>
            <a:off x="2743200" y="1136650"/>
            <a:ext cx="3943350" cy="4044950"/>
          </a:xfrm>
          <a:prstGeom prst="rect">
            <a:avLst/>
          </a:prstGeom>
          <a:noFill/>
          <a:ln w="9525">
            <a:noFill/>
            <a:miter lim="800000"/>
            <a:headEnd/>
            <a:tailEnd/>
          </a:ln>
        </p:spPr>
      </p:pic>
      <p:pic>
        <p:nvPicPr>
          <p:cNvPr id="43011" name="Picture 4"/>
          <p:cNvPicPr>
            <a:picLocks noChangeAspect="1"/>
          </p:cNvPicPr>
          <p:nvPr/>
        </p:nvPicPr>
        <p:blipFill>
          <a:blip r:embed="rId3"/>
          <a:srcRect/>
          <a:stretch>
            <a:fillRect/>
          </a:stretch>
        </p:blipFill>
        <p:spPr bwMode="auto">
          <a:xfrm>
            <a:off x="2438400" y="4975225"/>
            <a:ext cx="4713288" cy="1806575"/>
          </a:xfrm>
          <a:prstGeom prst="rect">
            <a:avLst/>
          </a:prstGeom>
          <a:noFill/>
          <a:ln w="9525">
            <a:noFill/>
            <a:miter lim="800000"/>
            <a:headEnd/>
            <a:tailEnd/>
          </a:ln>
        </p:spPr>
      </p:pic>
      <p:sp>
        <p:nvSpPr>
          <p:cNvPr id="43012" name="TextBox 5"/>
          <p:cNvSpPr txBox="1">
            <a:spLocks noChangeArrowheads="1"/>
          </p:cNvSpPr>
          <p:nvPr/>
        </p:nvSpPr>
        <p:spPr bwMode="auto">
          <a:xfrm>
            <a:off x="3200400" y="819150"/>
            <a:ext cx="541338" cy="400050"/>
          </a:xfrm>
          <a:prstGeom prst="rect">
            <a:avLst/>
          </a:prstGeom>
          <a:noFill/>
          <a:ln w="9525">
            <a:noFill/>
            <a:miter lim="800000"/>
            <a:headEnd/>
            <a:tailEnd/>
          </a:ln>
        </p:spPr>
        <p:txBody>
          <a:bodyPr wrap="none">
            <a:prstTxWarp prst="textNoShape">
              <a:avLst/>
            </a:prstTxWarp>
            <a:spAutoFit/>
          </a:bodyPr>
          <a:lstStyle/>
          <a:p>
            <a:r>
              <a:rPr lang="en-US" sz="2000"/>
              <a:t>HC</a:t>
            </a:r>
          </a:p>
        </p:txBody>
      </p:sp>
      <p:sp>
        <p:nvSpPr>
          <p:cNvPr id="43013" name="TextBox 6"/>
          <p:cNvSpPr txBox="1">
            <a:spLocks noChangeArrowheads="1"/>
          </p:cNvSpPr>
          <p:nvPr/>
        </p:nvSpPr>
        <p:spPr bwMode="auto">
          <a:xfrm>
            <a:off x="4314825" y="819150"/>
            <a:ext cx="896938" cy="400050"/>
          </a:xfrm>
          <a:prstGeom prst="rect">
            <a:avLst/>
          </a:prstGeom>
          <a:noFill/>
          <a:ln w="9525">
            <a:noFill/>
            <a:miter lim="800000"/>
            <a:headEnd/>
            <a:tailEnd/>
          </a:ln>
        </p:spPr>
        <p:txBody>
          <a:bodyPr wrap="none">
            <a:prstTxWarp prst="textNoShape">
              <a:avLst/>
            </a:prstTxWarp>
            <a:spAutoFit/>
          </a:bodyPr>
          <a:lstStyle/>
          <a:p>
            <a:r>
              <a:rPr lang="en-US" sz="2000"/>
              <a:t>RRMS</a:t>
            </a:r>
          </a:p>
        </p:txBody>
      </p:sp>
      <p:sp>
        <p:nvSpPr>
          <p:cNvPr id="43014" name="TextBox 7"/>
          <p:cNvSpPr txBox="1">
            <a:spLocks noChangeArrowheads="1"/>
          </p:cNvSpPr>
          <p:nvPr/>
        </p:nvSpPr>
        <p:spPr bwMode="auto">
          <a:xfrm>
            <a:off x="5559425" y="819150"/>
            <a:ext cx="841375" cy="400050"/>
          </a:xfrm>
          <a:prstGeom prst="rect">
            <a:avLst/>
          </a:prstGeom>
          <a:noFill/>
          <a:ln w="9525">
            <a:noFill/>
            <a:miter lim="800000"/>
            <a:headEnd/>
            <a:tailEnd/>
          </a:ln>
        </p:spPr>
        <p:txBody>
          <a:bodyPr wrap="none">
            <a:prstTxWarp prst="textNoShape">
              <a:avLst/>
            </a:prstTxWarp>
            <a:spAutoFit/>
          </a:bodyPr>
          <a:lstStyle/>
          <a:p>
            <a:r>
              <a:rPr lang="en-US" sz="2000"/>
              <a:t>SPMS</a:t>
            </a:r>
          </a:p>
        </p:txBody>
      </p:sp>
      <p:pic>
        <p:nvPicPr>
          <p:cNvPr id="43015" name="Picture 8"/>
          <p:cNvPicPr>
            <a:picLocks noChangeAspect="1"/>
          </p:cNvPicPr>
          <p:nvPr/>
        </p:nvPicPr>
        <p:blipFill>
          <a:blip r:embed="rId4"/>
          <a:srcRect/>
          <a:stretch>
            <a:fillRect/>
          </a:stretch>
        </p:blipFill>
        <p:spPr bwMode="auto">
          <a:xfrm>
            <a:off x="6778625" y="6553200"/>
            <a:ext cx="2205038" cy="169863"/>
          </a:xfrm>
          <a:prstGeom prst="rect">
            <a:avLst/>
          </a:prstGeom>
          <a:noFill/>
          <a:ln w="9525">
            <a:noFill/>
            <a:miter lim="800000"/>
            <a:headEnd/>
            <a:tailEnd/>
          </a:ln>
        </p:spPr>
      </p:pic>
      <p:sp>
        <p:nvSpPr>
          <p:cNvPr id="43016" name="TextBox 9"/>
          <p:cNvSpPr txBox="1">
            <a:spLocks noChangeArrowheads="1"/>
          </p:cNvSpPr>
          <p:nvPr/>
        </p:nvSpPr>
        <p:spPr bwMode="auto">
          <a:xfrm>
            <a:off x="558827" y="76200"/>
            <a:ext cx="7966581" cy="892552"/>
          </a:xfrm>
          <a:prstGeom prst="rect">
            <a:avLst/>
          </a:prstGeom>
          <a:noFill/>
          <a:ln w="9525">
            <a:noFill/>
            <a:miter lim="800000"/>
            <a:headEnd/>
            <a:tailEnd/>
          </a:ln>
        </p:spPr>
        <p:txBody>
          <a:bodyPr wrap="none">
            <a:prstTxWarp prst="textNoShape">
              <a:avLst/>
            </a:prstTxWarp>
            <a:spAutoFit/>
          </a:bodyPr>
          <a:lstStyle/>
          <a:p>
            <a:pPr algn="ctr"/>
            <a:r>
              <a:rPr lang="en-US" sz="2600" b="1" dirty="0">
                <a:solidFill>
                  <a:srgbClr val="800000"/>
                </a:solidFill>
                <a:latin typeface="Arial" pitchFamily="-103" charset="0"/>
                <a:ea typeface="Arial" pitchFamily="-103" charset="0"/>
                <a:cs typeface="Arial" pitchFamily="-103" charset="0"/>
              </a:rPr>
              <a:t>Degeneration of chronically </a:t>
            </a:r>
            <a:r>
              <a:rPr lang="en-US" sz="2600" b="1" dirty="0" err="1">
                <a:solidFill>
                  <a:srgbClr val="800000"/>
                </a:solidFill>
                <a:latin typeface="Arial" pitchFamily="-103" charset="0"/>
                <a:ea typeface="Arial" pitchFamily="-103" charset="0"/>
                <a:cs typeface="Arial" pitchFamily="-103" charset="0"/>
              </a:rPr>
              <a:t>demyelinated</a:t>
            </a:r>
            <a:r>
              <a:rPr lang="en-US" sz="2600" b="1" dirty="0">
                <a:solidFill>
                  <a:srgbClr val="800000"/>
                </a:solidFill>
                <a:latin typeface="Arial" pitchFamily="-103" charset="0"/>
                <a:ea typeface="Arial" pitchFamily="-103" charset="0"/>
                <a:cs typeface="Arial" pitchFamily="-103" charset="0"/>
              </a:rPr>
              <a:t> axons:</a:t>
            </a:r>
          </a:p>
          <a:p>
            <a:pPr algn="ctr"/>
            <a:r>
              <a:rPr lang="en-US" sz="2600" b="1" dirty="0">
                <a:solidFill>
                  <a:srgbClr val="800000"/>
                </a:solidFill>
                <a:latin typeface="Arial" pitchFamily="-103" charset="0"/>
                <a:ea typeface="Arial" pitchFamily="-103" charset="0"/>
                <a:cs typeface="Arial" pitchFamily="-103" charset="0"/>
              </a:rPr>
              <a:t>Loss of </a:t>
            </a:r>
            <a:r>
              <a:rPr lang="en-US" sz="2600" b="1" dirty="0" err="1">
                <a:solidFill>
                  <a:srgbClr val="800000"/>
                </a:solidFill>
                <a:latin typeface="Arial" pitchFamily="-103" charset="0"/>
                <a:ea typeface="Arial" pitchFamily="-103" charset="0"/>
                <a:cs typeface="Arial" pitchFamily="-103" charset="0"/>
              </a:rPr>
              <a:t>trophic</a:t>
            </a:r>
            <a:r>
              <a:rPr lang="en-US" sz="2600" b="1" dirty="0">
                <a:solidFill>
                  <a:srgbClr val="800000"/>
                </a:solidFill>
                <a:latin typeface="Arial" pitchFamily="-103" charset="0"/>
                <a:ea typeface="Arial" pitchFamily="-103" charset="0"/>
                <a:cs typeface="Arial" pitchFamily="-103" charset="0"/>
              </a:rPr>
              <a:t> support. SPMS.</a:t>
            </a:r>
          </a:p>
        </p:txBody>
      </p:sp>
      <p:sp>
        <p:nvSpPr>
          <p:cNvPr id="43017" name="TextBox 8"/>
          <p:cNvSpPr txBox="1">
            <a:spLocks noChangeArrowheads="1"/>
          </p:cNvSpPr>
          <p:nvPr/>
        </p:nvSpPr>
        <p:spPr bwMode="auto">
          <a:xfrm>
            <a:off x="6705600" y="3505200"/>
            <a:ext cx="1658938" cy="338138"/>
          </a:xfrm>
          <a:prstGeom prst="rect">
            <a:avLst/>
          </a:prstGeom>
          <a:noFill/>
          <a:ln w="9525">
            <a:noFill/>
            <a:miter lim="800000"/>
            <a:headEnd/>
            <a:tailEnd/>
          </a:ln>
        </p:spPr>
        <p:txBody>
          <a:bodyPr wrap="none">
            <a:prstTxWarp prst="textNoShape">
              <a:avLst/>
            </a:prstTxWarp>
            <a:spAutoFit/>
          </a:bodyPr>
          <a:lstStyle/>
          <a:p>
            <a:r>
              <a:rPr lang="en-US" sz="1600" b="1">
                <a:latin typeface="Arial" pitchFamily="-103" charset="0"/>
                <a:ea typeface="Arial" pitchFamily="-103" charset="0"/>
                <a:cs typeface="Arial" pitchFamily="-103" charset="0"/>
              </a:rPr>
              <a:t>Axonal density</a:t>
            </a: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20482" name="Picture 1"/>
          <p:cNvPicPr>
            <a:picLocks noChangeAspect="1"/>
          </p:cNvPicPr>
          <p:nvPr/>
        </p:nvPicPr>
        <p:blipFill>
          <a:blip r:embed="rId2"/>
          <a:srcRect/>
          <a:stretch>
            <a:fillRect/>
          </a:stretch>
        </p:blipFill>
        <p:spPr bwMode="auto">
          <a:xfrm>
            <a:off x="1828800" y="1047750"/>
            <a:ext cx="5957888" cy="3652838"/>
          </a:xfrm>
          <a:prstGeom prst="rect">
            <a:avLst/>
          </a:prstGeom>
          <a:noFill/>
          <a:ln w="9525">
            <a:noFill/>
            <a:miter lim="800000"/>
            <a:headEnd/>
            <a:tailEnd/>
          </a:ln>
        </p:spPr>
      </p:pic>
      <p:pic>
        <p:nvPicPr>
          <p:cNvPr id="20483" name="Picture 2"/>
          <p:cNvPicPr>
            <a:picLocks noChangeAspect="1"/>
          </p:cNvPicPr>
          <p:nvPr/>
        </p:nvPicPr>
        <p:blipFill>
          <a:blip r:embed="rId3"/>
          <a:srcRect/>
          <a:stretch>
            <a:fillRect/>
          </a:stretch>
        </p:blipFill>
        <p:spPr bwMode="auto">
          <a:xfrm>
            <a:off x="1371600" y="4552950"/>
            <a:ext cx="6934200" cy="1847850"/>
          </a:xfrm>
          <a:prstGeom prst="rect">
            <a:avLst/>
          </a:prstGeom>
          <a:noFill/>
          <a:ln w="9525">
            <a:noFill/>
            <a:miter lim="800000"/>
            <a:headEnd/>
            <a:tailEnd/>
          </a:ln>
        </p:spPr>
      </p:pic>
      <p:sp>
        <p:nvSpPr>
          <p:cNvPr id="20484" name="TextBox 3"/>
          <p:cNvSpPr txBox="1">
            <a:spLocks noChangeArrowheads="1"/>
          </p:cNvSpPr>
          <p:nvPr/>
        </p:nvSpPr>
        <p:spPr bwMode="auto">
          <a:xfrm>
            <a:off x="304800" y="225779"/>
            <a:ext cx="8530851" cy="461665"/>
          </a:xfrm>
          <a:prstGeom prst="rect">
            <a:avLst/>
          </a:prstGeom>
          <a:noFill/>
          <a:ln w="9525">
            <a:noFill/>
            <a:miter lim="800000"/>
            <a:headEnd/>
            <a:tailEnd/>
          </a:ln>
        </p:spPr>
        <p:txBody>
          <a:bodyPr wrap="none">
            <a:prstTxWarp prst="textNoShape">
              <a:avLst/>
            </a:prstTxWarp>
            <a:spAutoFit/>
          </a:bodyPr>
          <a:lstStyle/>
          <a:p>
            <a:r>
              <a:rPr lang="en-US" sz="2400" b="1" dirty="0">
                <a:solidFill>
                  <a:srgbClr val="800000"/>
                </a:solidFill>
                <a:latin typeface="Arial" pitchFamily="-103" charset="0"/>
                <a:ea typeface="Arial" pitchFamily="-103" charset="0"/>
                <a:cs typeface="Arial" pitchFamily="-103" charset="0"/>
              </a:rPr>
              <a:t>Axons are transected during inflammatory </a:t>
            </a:r>
            <a:r>
              <a:rPr lang="en-US" sz="2400" b="1" dirty="0" err="1">
                <a:solidFill>
                  <a:srgbClr val="800000"/>
                </a:solidFill>
                <a:latin typeface="Arial" pitchFamily="-103" charset="0"/>
                <a:ea typeface="Arial" pitchFamily="-103" charset="0"/>
                <a:cs typeface="Arial" pitchFamily="-103" charset="0"/>
              </a:rPr>
              <a:t>demyelination</a:t>
            </a:r>
            <a:endParaRPr lang="en-US" sz="2400" b="1" dirty="0">
              <a:solidFill>
                <a:srgbClr val="800000"/>
              </a:solidFill>
              <a:latin typeface="Arial" pitchFamily="-103" charset="0"/>
              <a:ea typeface="Arial" pitchFamily="-103" charset="0"/>
              <a:cs typeface="Arial" pitchFamily="-103" charset="0"/>
            </a:endParaRPr>
          </a:p>
        </p:txBody>
      </p:sp>
      <p:pic>
        <p:nvPicPr>
          <p:cNvPr id="20485" name="Picture 4"/>
          <p:cNvPicPr>
            <a:picLocks noChangeAspect="1"/>
          </p:cNvPicPr>
          <p:nvPr/>
        </p:nvPicPr>
        <p:blipFill>
          <a:blip r:embed="rId4"/>
          <a:srcRect/>
          <a:stretch>
            <a:fillRect/>
          </a:stretch>
        </p:blipFill>
        <p:spPr bwMode="auto">
          <a:xfrm>
            <a:off x="6778625" y="6553200"/>
            <a:ext cx="2205038" cy="169863"/>
          </a:xfrm>
          <a:prstGeom prst="rect">
            <a:avLst/>
          </a:prstGeom>
          <a:noFill/>
          <a:ln w="9525">
            <a:noFill/>
            <a:miter lim="800000"/>
            <a:headEnd/>
            <a:tailEnd/>
          </a:ln>
        </p:spPr>
      </p:pic>
      <p:sp>
        <p:nvSpPr>
          <p:cNvPr id="20486" name="TextBox 5"/>
          <p:cNvSpPr txBox="1">
            <a:spLocks noChangeArrowheads="1"/>
          </p:cNvSpPr>
          <p:nvPr/>
        </p:nvSpPr>
        <p:spPr bwMode="auto">
          <a:xfrm>
            <a:off x="66675" y="3686175"/>
            <a:ext cx="1685925" cy="657225"/>
          </a:xfrm>
          <a:prstGeom prst="rect">
            <a:avLst/>
          </a:prstGeom>
          <a:noFill/>
          <a:ln w="9525">
            <a:noFill/>
            <a:miter lim="800000"/>
            <a:headEnd/>
            <a:tailEnd/>
          </a:ln>
        </p:spPr>
        <p:txBody>
          <a:bodyPr>
            <a:prstTxWarp prst="textNoShape">
              <a:avLst/>
            </a:prstTxWarp>
            <a:spAutoFit/>
          </a:bodyPr>
          <a:lstStyle/>
          <a:p>
            <a:r>
              <a:rPr lang="en-US" sz="1200" b="1"/>
              <a:t>Axonal retraction bulb</a:t>
            </a:r>
          </a:p>
          <a:p>
            <a:r>
              <a:rPr lang="en-US" sz="1200" b="1"/>
              <a:t>Proximity end of a retracted axon</a:t>
            </a:r>
          </a:p>
        </p:txBody>
      </p:sp>
      <p:cxnSp>
        <p:nvCxnSpPr>
          <p:cNvPr id="12" name="Straight Arrow Connector 11"/>
          <p:cNvCxnSpPr/>
          <p:nvPr/>
        </p:nvCxnSpPr>
        <p:spPr>
          <a:xfrm flipV="1">
            <a:off x="1676400" y="3505200"/>
            <a:ext cx="1828800" cy="3048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44034" name="Picture 3"/>
          <p:cNvPicPr>
            <a:picLocks noChangeAspect="1"/>
          </p:cNvPicPr>
          <p:nvPr/>
        </p:nvPicPr>
        <p:blipFill>
          <a:blip r:embed="rId2"/>
          <a:srcRect/>
          <a:stretch>
            <a:fillRect/>
          </a:stretch>
        </p:blipFill>
        <p:spPr bwMode="auto">
          <a:xfrm>
            <a:off x="1489075" y="1785938"/>
            <a:ext cx="6437313" cy="2803525"/>
          </a:xfrm>
          <a:prstGeom prst="rect">
            <a:avLst/>
          </a:prstGeom>
          <a:noFill/>
          <a:ln w="9525">
            <a:noFill/>
            <a:miter lim="800000"/>
            <a:headEnd/>
            <a:tailEnd/>
          </a:ln>
        </p:spPr>
      </p:pic>
      <p:sp>
        <p:nvSpPr>
          <p:cNvPr id="44035" name="TextBox 4"/>
          <p:cNvSpPr txBox="1">
            <a:spLocks noChangeArrowheads="1"/>
          </p:cNvSpPr>
          <p:nvPr/>
        </p:nvSpPr>
        <p:spPr bwMode="auto">
          <a:xfrm>
            <a:off x="6138863" y="6215063"/>
            <a:ext cx="2852737" cy="338137"/>
          </a:xfrm>
          <a:prstGeom prst="rect">
            <a:avLst/>
          </a:prstGeom>
          <a:noFill/>
          <a:ln w="9525">
            <a:noFill/>
            <a:miter lim="800000"/>
            <a:headEnd/>
            <a:tailEnd/>
          </a:ln>
        </p:spPr>
        <p:txBody>
          <a:bodyPr wrap="none">
            <a:prstTxWarp prst="textNoShape">
              <a:avLst/>
            </a:prstTxWarp>
            <a:spAutoFit/>
          </a:bodyPr>
          <a:lstStyle/>
          <a:p>
            <a:r>
              <a:rPr lang="en-US" sz="1600" i="1">
                <a:latin typeface="Arial" pitchFamily="-103" charset="0"/>
                <a:ea typeface="Arial" pitchFamily="-103" charset="0"/>
                <a:cs typeface="Arial" pitchFamily="-103" charset="0"/>
              </a:rPr>
              <a:t>Lassmann and Horsen, 2011</a:t>
            </a:r>
          </a:p>
        </p:txBody>
      </p:sp>
      <p:sp>
        <p:nvSpPr>
          <p:cNvPr id="44036" name="TextBox 5"/>
          <p:cNvSpPr txBox="1">
            <a:spLocks noChangeArrowheads="1"/>
          </p:cNvSpPr>
          <p:nvPr/>
        </p:nvSpPr>
        <p:spPr bwMode="auto">
          <a:xfrm>
            <a:off x="1489075" y="379095"/>
            <a:ext cx="6445983" cy="492443"/>
          </a:xfrm>
          <a:prstGeom prst="rect">
            <a:avLst/>
          </a:prstGeom>
          <a:noFill/>
          <a:ln w="9525">
            <a:noFill/>
            <a:miter lim="800000"/>
            <a:headEnd/>
            <a:tailEnd/>
          </a:ln>
        </p:spPr>
        <p:txBody>
          <a:bodyPr wrap="none">
            <a:prstTxWarp prst="textNoShape">
              <a:avLst/>
            </a:prstTxWarp>
            <a:spAutoFit/>
          </a:bodyPr>
          <a:lstStyle/>
          <a:p>
            <a:r>
              <a:rPr lang="en-US" sz="2600" b="1">
                <a:solidFill>
                  <a:srgbClr val="800000"/>
                </a:solidFill>
                <a:latin typeface="Arial" pitchFamily="-103" charset="0"/>
                <a:ea typeface="Arial" pitchFamily="-103" charset="0"/>
                <a:cs typeface="Arial" pitchFamily="-103" charset="0"/>
              </a:rPr>
              <a:t>The pathology of MS changes with time</a:t>
            </a:r>
          </a:p>
        </p:txBody>
      </p:sp>
      <p:sp>
        <p:nvSpPr>
          <p:cNvPr id="44037" name="TextBox 4"/>
          <p:cNvSpPr txBox="1">
            <a:spLocks noChangeArrowheads="1"/>
          </p:cNvSpPr>
          <p:nvPr/>
        </p:nvSpPr>
        <p:spPr bwMode="auto">
          <a:xfrm>
            <a:off x="1752600" y="4495800"/>
            <a:ext cx="763588" cy="307975"/>
          </a:xfrm>
          <a:prstGeom prst="rect">
            <a:avLst/>
          </a:prstGeom>
          <a:noFill/>
          <a:ln w="9525">
            <a:noFill/>
            <a:miter lim="800000"/>
            <a:headEnd/>
            <a:tailEnd/>
          </a:ln>
        </p:spPr>
        <p:txBody>
          <a:bodyPr wrap="none">
            <a:prstTxWarp prst="textNoShape">
              <a:avLst/>
            </a:prstTxWarp>
            <a:spAutoFit/>
          </a:bodyPr>
          <a:lstStyle/>
          <a:p>
            <a:r>
              <a:rPr lang="en-US" sz="1400" b="1">
                <a:solidFill>
                  <a:srgbClr val="008000"/>
                </a:solidFill>
              </a:rPr>
              <a:t>Lesions</a:t>
            </a:r>
          </a:p>
        </p:txBody>
      </p:sp>
      <p:sp>
        <p:nvSpPr>
          <p:cNvPr id="44038" name="TextBox 5"/>
          <p:cNvSpPr txBox="1">
            <a:spLocks noChangeArrowheads="1"/>
          </p:cNvSpPr>
          <p:nvPr/>
        </p:nvSpPr>
        <p:spPr bwMode="auto">
          <a:xfrm>
            <a:off x="7772400" y="3429000"/>
            <a:ext cx="1274763" cy="307975"/>
          </a:xfrm>
          <a:prstGeom prst="rect">
            <a:avLst/>
          </a:prstGeom>
          <a:noFill/>
          <a:ln w="9525">
            <a:noFill/>
            <a:miter lim="800000"/>
            <a:headEnd/>
            <a:tailEnd/>
          </a:ln>
        </p:spPr>
        <p:txBody>
          <a:bodyPr wrap="none">
            <a:prstTxWarp prst="textNoShape">
              <a:avLst/>
            </a:prstTxWarp>
            <a:spAutoFit/>
          </a:bodyPr>
          <a:lstStyle/>
          <a:p>
            <a:r>
              <a:rPr lang="en-US" sz="1400" b="1">
                <a:solidFill>
                  <a:srgbClr val="0000FF"/>
                </a:solidFill>
              </a:rPr>
              <a:t>Brain atrophy</a:t>
            </a:r>
          </a:p>
        </p:txBody>
      </p:sp>
      <p:sp>
        <p:nvSpPr>
          <p:cNvPr id="44039" name="TextBox 6"/>
          <p:cNvSpPr txBox="1">
            <a:spLocks noChangeArrowheads="1"/>
          </p:cNvSpPr>
          <p:nvPr/>
        </p:nvSpPr>
        <p:spPr bwMode="auto">
          <a:xfrm>
            <a:off x="7772400" y="3730625"/>
            <a:ext cx="1249363" cy="307975"/>
          </a:xfrm>
          <a:prstGeom prst="rect">
            <a:avLst/>
          </a:prstGeom>
          <a:noFill/>
          <a:ln w="9525">
            <a:noFill/>
            <a:miter lim="800000"/>
            <a:headEnd/>
            <a:tailEnd/>
          </a:ln>
        </p:spPr>
        <p:txBody>
          <a:bodyPr wrap="none">
            <a:prstTxWarp prst="textNoShape">
              <a:avLst/>
            </a:prstTxWarp>
            <a:spAutoFit/>
          </a:bodyPr>
          <a:lstStyle/>
          <a:p>
            <a:r>
              <a:rPr lang="en-US" sz="1400" b="1">
                <a:solidFill>
                  <a:srgbClr val="FF0000"/>
                </a:solidFill>
              </a:rPr>
              <a:t>Brain Volume</a:t>
            </a: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6386" name="Oval 2"/>
          <p:cNvSpPr>
            <a:spLocks noChangeArrowheads="1"/>
          </p:cNvSpPr>
          <p:nvPr/>
        </p:nvSpPr>
        <p:spPr bwMode="auto">
          <a:xfrm>
            <a:off x="-390740" y="76201"/>
            <a:ext cx="11101667" cy="764600"/>
          </a:xfrm>
          <a:prstGeom prst="ellipse">
            <a:avLst/>
          </a:prstGeom>
          <a:noFill/>
          <a:ln w="9525">
            <a:noFill/>
            <a:round/>
            <a:headEnd/>
            <a:tailEnd/>
          </a:ln>
        </p:spPr>
        <p:txBody>
          <a:bodyPr wrap="square">
            <a:prstTxWarp prst="textNoShape">
              <a:avLst/>
            </a:prstTxWarp>
            <a:spAutoFit/>
          </a:bodyPr>
          <a:lstStyle/>
          <a:p>
            <a:pPr eaLnBrk="0" hangingPunct="0">
              <a:lnSpc>
                <a:spcPct val="90000"/>
              </a:lnSpc>
              <a:spcBef>
                <a:spcPct val="50000"/>
              </a:spcBef>
            </a:pPr>
            <a:r>
              <a:rPr lang="it-IT" sz="3200" b="1" dirty="0">
                <a:solidFill>
                  <a:srgbClr val="FF0000"/>
                </a:solidFill>
                <a:latin typeface="Arial" pitchFamily="-103" charset="0"/>
              </a:rPr>
              <a:t>MULTIPLE SCLEROSIS FEATURES</a:t>
            </a:r>
            <a:endParaRPr lang="it-IT" sz="3200" dirty="0">
              <a:solidFill>
                <a:srgbClr val="FF0000"/>
              </a:solidFill>
              <a:latin typeface="Arial" pitchFamily="-103" charset="0"/>
            </a:endParaRPr>
          </a:p>
        </p:txBody>
      </p:sp>
      <p:sp>
        <p:nvSpPr>
          <p:cNvPr id="16387" name="Text Box 3"/>
          <p:cNvSpPr txBox="1">
            <a:spLocks noChangeArrowheads="1"/>
          </p:cNvSpPr>
          <p:nvPr/>
        </p:nvSpPr>
        <p:spPr bwMode="auto">
          <a:xfrm>
            <a:off x="228600" y="685800"/>
            <a:ext cx="9144000" cy="3021340"/>
          </a:xfrm>
          <a:prstGeom prst="rect">
            <a:avLst/>
          </a:prstGeom>
          <a:noFill/>
          <a:ln w="9525">
            <a:noFill/>
            <a:miter lim="800000"/>
            <a:headEnd/>
            <a:tailEnd/>
          </a:ln>
        </p:spPr>
        <p:txBody>
          <a:bodyPr>
            <a:prstTxWarp prst="textNoShape">
              <a:avLst/>
            </a:prstTxWarp>
            <a:spAutoFit/>
          </a:bodyPr>
          <a:lstStyle/>
          <a:p>
            <a:pPr marL="190500" indent="-190500" eaLnBrk="0" hangingPunct="0">
              <a:lnSpc>
                <a:spcPct val="80000"/>
              </a:lnSpc>
              <a:spcBef>
                <a:spcPct val="50000"/>
              </a:spcBef>
              <a:buFontTx/>
              <a:buChar char="•"/>
            </a:pPr>
            <a:r>
              <a:rPr lang="it-IT" sz="2000" dirty="0">
                <a:solidFill>
                  <a:srgbClr val="000066"/>
                </a:solidFill>
                <a:latin typeface="Arial" pitchFamily="-103" charset="0"/>
              </a:rPr>
              <a:t>Autoimmune </a:t>
            </a:r>
            <a:r>
              <a:rPr lang="it-IT" sz="2000" dirty="0" err="1">
                <a:solidFill>
                  <a:srgbClr val="000066"/>
                </a:solidFill>
                <a:latin typeface="Arial" pitchFamily="-103" charset="0"/>
              </a:rPr>
              <a:t>disease</a:t>
            </a:r>
            <a:r>
              <a:rPr lang="it-IT" sz="2000" dirty="0">
                <a:solidFill>
                  <a:srgbClr val="000066"/>
                </a:solidFill>
                <a:latin typeface="Arial" pitchFamily="-103" charset="0"/>
              </a:rPr>
              <a:t> </a:t>
            </a:r>
            <a:r>
              <a:rPr lang="it-IT" sz="2000" dirty="0" err="1">
                <a:solidFill>
                  <a:srgbClr val="000066"/>
                </a:solidFill>
                <a:latin typeface="Arial" pitchFamily="-103" charset="0"/>
              </a:rPr>
              <a:t>of</a:t>
            </a:r>
            <a:r>
              <a:rPr lang="it-IT" sz="2000" dirty="0">
                <a:solidFill>
                  <a:srgbClr val="000066"/>
                </a:solidFill>
                <a:latin typeface="Arial" pitchFamily="-103" charset="0"/>
              </a:rPr>
              <a:t> CNS; </a:t>
            </a:r>
            <a:r>
              <a:rPr lang="it-IT" sz="2000" u="sng" dirty="0">
                <a:solidFill>
                  <a:srgbClr val="FF0000"/>
                </a:solidFill>
                <a:latin typeface="Arial" pitchFamily="-103" charset="0"/>
              </a:rPr>
              <a:t>a </a:t>
            </a:r>
            <a:r>
              <a:rPr lang="it-IT" sz="2000" u="sng" dirty="0" err="1">
                <a:solidFill>
                  <a:srgbClr val="FF0000"/>
                </a:solidFill>
                <a:latin typeface="Arial" pitchFamily="-103" charset="0"/>
              </a:rPr>
              <a:t>two</a:t>
            </a:r>
            <a:r>
              <a:rPr lang="it-IT" sz="2000" u="sng" dirty="0">
                <a:solidFill>
                  <a:srgbClr val="FF0000"/>
                </a:solidFill>
                <a:latin typeface="Arial" pitchFamily="-103" charset="0"/>
              </a:rPr>
              <a:t> </a:t>
            </a:r>
            <a:r>
              <a:rPr lang="it-IT" sz="2000" u="sng" dirty="0" err="1">
                <a:solidFill>
                  <a:srgbClr val="FF0000"/>
                </a:solidFill>
                <a:latin typeface="Arial" pitchFamily="-103" charset="0"/>
              </a:rPr>
              <a:t>stages</a:t>
            </a:r>
            <a:r>
              <a:rPr lang="it-IT" sz="2000" u="sng" dirty="0">
                <a:solidFill>
                  <a:srgbClr val="FF0000"/>
                </a:solidFill>
                <a:latin typeface="Arial" pitchFamily="-103" charset="0"/>
              </a:rPr>
              <a:t> </a:t>
            </a:r>
            <a:r>
              <a:rPr lang="it-IT" sz="2000" u="sng" dirty="0" err="1">
                <a:solidFill>
                  <a:srgbClr val="FF0000"/>
                </a:solidFill>
                <a:latin typeface="Arial" pitchFamily="-103" charset="0"/>
              </a:rPr>
              <a:t>disease</a:t>
            </a:r>
            <a:r>
              <a:rPr lang="it-IT" sz="2000" u="sng" dirty="0">
                <a:solidFill>
                  <a:srgbClr val="FF0000"/>
                </a:solidFill>
                <a:latin typeface="Arial" pitchFamily="-103" charset="0"/>
              </a:rPr>
              <a:t>: </a:t>
            </a:r>
            <a:r>
              <a:rPr lang="it-IT" sz="2000" u="sng" dirty="0" err="1">
                <a:solidFill>
                  <a:srgbClr val="FF0000"/>
                </a:solidFill>
                <a:latin typeface="Arial" pitchFamily="-103" charset="0"/>
              </a:rPr>
              <a:t>inflammation</a:t>
            </a:r>
            <a:r>
              <a:rPr lang="it-IT" sz="2000" u="sng" dirty="0">
                <a:solidFill>
                  <a:srgbClr val="FF0000"/>
                </a:solidFill>
                <a:latin typeface="Arial" pitchFamily="-103" charset="0"/>
              </a:rPr>
              <a:t> and </a:t>
            </a:r>
            <a:r>
              <a:rPr lang="it-IT" sz="2000" u="sng" dirty="0" err="1">
                <a:solidFill>
                  <a:srgbClr val="FF0000"/>
                </a:solidFill>
                <a:latin typeface="Arial" pitchFamily="-103" charset="0"/>
              </a:rPr>
              <a:t>neurodegeneration</a:t>
            </a:r>
            <a:endParaRPr lang="it-IT" sz="2000" u="sng" dirty="0">
              <a:solidFill>
                <a:srgbClr val="FF0000"/>
              </a:solidFill>
              <a:latin typeface="Arial" pitchFamily="-103" charset="0"/>
            </a:endParaRPr>
          </a:p>
          <a:p>
            <a:pPr marL="190500" indent="-190500" eaLnBrk="0" hangingPunct="0">
              <a:lnSpc>
                <a:spcPct val="90000"/>
              </a:lnSpc>
              <a:spcBef>
                <a:spcPct val="50000"/>
              </a:spcBef>
              <a:buFontTx/>
              <a:buChar char="•"/>
            </a:pPr>
            <a:r>
              <a:rPr lang="it-IT" sz="2000" dirty="0">
                <a:solidFill>
                  <a:srgbClr val="000066"/>
                </a:solidFill>
                <a:latin typeface="Arial" pitchFamily="-103" charset="0"/>
              </a:rPr>
              <a:t>4,000,000 people </a:t>
            </a:r>
            <a:r>
              <a:rPr lang="it-IT" sz="2000" dirty="0" err="1">
                <a:solidFill>
                  <a:srgbClr val="000066"/>
                </a:solidFill>
                <a:latin typeface="Arial" pitchFamily="-103" charset="0"/>
              </a:rPr>
              <a:t>affected</a:t>
            </a:r>
            <a:r>
              <a:rPr lang="it-IT" sz="2000" dirty="0">
                <a:solidFill>
                  <a:srgbClr val="000066"/>
                </a:solidFill>
                <a:latin typeface="Arial" pitchFamily="-103" charset="0"/>
              </a:rPr>
              <a:t> </a:t>
            </a:r>
            <a:r>
              <a:rPr lang="it-IT" sz="2000" dirty="0" err="1">
                <a:solidFill>
                  <a:srgbClr val="000066"/>
                </a:solidFill>
                <a:latin typeface="Arial" pitchFamily="-103" charset="0"/>
              </a:rPr>
              <a:t>worldwide</a:t>
            </a:r>
            <a:endParaRPr lang="it-IT" sz="2000" dirty="0">
              <a:solidFill>
                <a:srgbClr val="000066"/>
              </a:solidFill>
              <a:latin typeface="Arial" pitchFamily="-103" charset="0"/>
            </a:endParaRPr>
          </a:p>
          <a:p>
            <a:pPr marL="190500" indent="-190500" eaLnBrk="0" hangingPunct="0">
              <a:lnSpc>
                <a:spcPct val="90000"/>
              </a:lnSpc>
              <a:spcBef>
                <a:spcPct val="50000"/>
              </a:spcBef>
              <a:buFontTx/>
              <a:buChar char="•"/>
            </a:pPr>
            <a:r>
              <a:rPr lang="it-IT" sz="2000" dirty="0">
                <a:solidFill>
                  <a:srgbClr val="000066"/>
                </a:solidFill>
                <a:latin typeface="Arial" pitchFamily="-103" charset="0"/>
              </a:rPr>
              <a:t>Women:</a:t>
            </a:r>
            <a:r>
              <a:rPr lang="it-IT" sz="2000" dirty="0" err="1">
                <a:solidFill>
                  <a:srgbClr val="000066"/>
                </a:solidFill>
                <a:latin typeface="Arial" pitchFamily="-103" charset="0"/>
              </a:rPr>
              <a:t>men</a:t>
            </a:r>
            <a:r>
              <a:rPr lang="it-IT" sz="2000" dirty="0">
                <a:solidFill>
                  <a:srgbClr val="000066"/>
                </a:solidFill>
                <a:latin typeface="Arial" pitchFamily="-103" charset="0"/>
              </a:rPr>
              <a:t>  </a:t>
            </a:r>
            <a:r>
              <a:rPr lang="it-IT" sz="2000" dirty="0" err="1">
                <a:solidFill>
                  <a:srgbClr val="000066"/>
                </a:solidFill>
                <a:latin typeface="Arial" pitchFamily="-103" charset="0"/>
              </a:rPr>
              <a:t>2</a:t>
            </a:r>
            <a:r>
              <a:rPr lang="it-IT" sz="2000" dirty="0">
                <a:solidFill>
                  <a:srgbClr val="000066"/>
                </a:solidFill>
                <a:latin typeface="Arial" pitchFamily="-103" charset="0"/>
              </a:rPr>
              <a:t>:</a:t>
            </a:r>
            <a:r>
              <a:rPr lang="it-IT" sz="2000" dirty="0" err="1">
                <a:solidFill>
                  <a:srgbClr val="000066"/>
                </a:solidFill>
                <a:latin typeface="Arial" pitchFamily="-103" charset="0"/>
              </a:rPr>
              <a:t>1</a:t>
            </a:r>
            <a:endParaRPr lang="it-IT" sz="2000" dirty="0">
              <a:solidFill>
                <a:srgbClr val="000066"/>
              </a:solidFill>
              <a:latin typeface="Arial" pitchFamily="-103" charset="0"/>
            </a:endParaRPr>
          </a:p>
          <a:p>
            <a:pPr marL="190500" indent="-190500" eaLnBrk="0" hangingPunct="0">
              <a:lnSpc>
                <a:spcPct val="90000"/>
              </a:lnSpc>
              <a:spcBef>
                <a:spcPct val="50000"/>
              </a:spcBef>
              <a:buFontTx/>
              <a:buChar char="•"/>
            </a:pPr>
            <a:r>
              <a:rPr lang="it-IT" sz="2000" dirty="0" err="1">
                <a:solidFill>
                  <a:srgbClr val="000066"/>
                </a:solidFill>
                <a:latin typeface="Arial" pitchFamily="-103" charset="0"/>
              </a:rPr>
              <a:t>Age</a:t>
            </a:r>
            <a:r>
              <a:rPr lang="it-IT" sz="2000" dirty="0">
                <a:solidFill>
                  <a:srgbClr val="000066"/>
                </a:solidFill>
                <a:latin typeface="Arial" pitchFamily="-103" charset="0"/>
              </a:rPr>
              <a:t> </a:t>
            </a:r>
            <a:r>
              <a:rPr lang="it-IT" sz="2000" dirty="0" err="1">
                <a:solidFill>
                  <a:srgbClr val="000066"/>
                </a:solidFill>
                <a:latin typeface="Arial" pitchFamily="-103" charset="0"/>
              </a:rPr>
              <a:t>of</a:t>
            </a:r>
            <a:r>
              <a:rPr lang="it-IT" sz="2000" dirty="0">
                <a:solidFill>
                  <a:srgbClr val="000066"/>
                </a:solidFill>
                <a:latin typeface="Arial" pitchFamily="-103" charset="0"/>
              </a:rPr>
              <a:t> </a:t>
            </a:r>
            <a:r>
              <a:rPr lang="it-IT" sz="2000" dirty="0" err="1">
                <a:solidFill>
                  <a:srgbClr val="000066"/>
                </a:solidFill>
                <a:latin typeface="Arial" pitchFamily="-103" charset="0"/>
              </a:rPr>
              <a:t>disease</a:t>
            </a:r>
            <a:r>
              <a:rPr lang="it-IT" sz="2000" dirty="0">
                <a:solidFill>
                  <a:srgbClr val="000066"/>
                </a:solidFill>
                <a:latin typeface="Arial" pitchFamily="-103" charset="0"/>
              </a:rPr>
              <a:t> </a:t>
            </a:r>
            <a:r>
              <a:rPr lang="it-IT" sz="2000" dirty="0" err="1">
                <a:solidFill>
                  <a:srgbClr val="000066"/>
                </a:solidFill>
                <a:latin typeface="Arial" pitchFamily="-103" charset="0"/>
              </a:rPr>
              <a:t>onset</a:t>
            </a:r>
            <a:r>
              <a:rPr lang="it-IT" sz="2000" dirty="0">
                <a:solidFill>
                  <a:srgbClr val="000066"/>
                </a:solidFill>
                <a:latin typeface="Arial" pitchFamily="-103" charset="0"/>
              </a:rPr>
              <a:t>: 25-30 </a:t>
            </a:r>
            <a:r>
              <a:rPr lang="it-IT" sz="2000" dirty="0" err="1">
                <a:solidFill>
                  <a:srgbClr val="000066"/>
                </a:solidFill>
                <a:latin typeface="Arial" pitchFamily="-103" charset="0"/>
              </a:rPr>
              <a:t>ys</a:t>
            </a:r>
            <a:r>
              <a:rPr lang="it-IT" sz="2000" dirty="0">
                <a:solidFill>
                  <a:srgbClr val="000066"/>
                </a:solidFill>
                <a:latin typeface="Arial" pitchFamily="-103" charset="0"/>
              </a:rPr>
              <a:t> (</a:t>
            </a:r>
            <a:r>
              <a:rPr lang="it-IT" sz="2000" dirty="0" err="1">
                <a:solidFill>
                  <a:srgbClr val="000066"/>
                </a:solidFill>
                <a:latin typeface="Arial" pitchFamily="-103" charset="0"/>
              </a:rPr>
              <a:t>young</a:t>
            </a:r>
            <a:r>
              <a:rPr lang="it-IT" sz="2000" dirty="0">
                <a:solidFill>
                  <a:srgbClr val="000066"/>
                </a:solidFill>
                <a:latin typeface="Arial" pitchFamily="-103" charset="0"/>
              </a:rPr>
              <a:t> </a:t>
            </a:r>
            <a:r>
              <a:rPr lang="it-IT" sz="2000" dirty="0" err="1">
                <a:solidFill>
                  <a:srgbClr val="000066"/>
                </a:solidFill>
                <a:latin typeface="Arial" pitchFamily="-103" charset="0"/>
              </a:rPr>
              <a:t>adulthood</a:t>
            </a:r>
            <a:r>
              <a:rPr lang="it-IT" sz="2000" dirty="0">
                <a:solidFill>
                  <a:srgbClr val="000066"/>
                </a:solidFill>
                <a:latin typeface="Arial" pitchFamily="-103" charset="0"/>
              </a:rPr>
              <a:t>)</a:t>
            </a:r>
          </a:p>
          <a:p>
            <a:pPr marL="190500" indent="-190500" eaLnBrk="0" hangingPunct="0">
              <a:lnSpc>
                <a:spcPct val="90000"/>
              </a:lnSpc>
              <a:spcBef>
                <a:spcPct val="50000"/>
              </a:spcBef>
              <a:buFontTx/>
              <a:buChar char="•"/>
            </a:pPr>
            <a:r>
              <a:rPr lang="it-IT" sz="2000" dirty="0" err="1">
                <a:solidFill>
                  <a:srgbClr val="000066"/>
                </a:solidFill>
                <a:latin typeface="Arial" pitchFamily="-103" charset="0"/>
              </a:rPr>
              <a:t>Neurological</a:t>
            </a:r>
            <a:r>
              <a:rPr lang="it-IT" sz="2000" dirty="0">
                <a:solidFill>
                  <a:srgbClr val="000066"/>
                </a:solidFill>
                <a:latin typeface="Arial" pitchFamily="-103" charset="0"/>
              </a:rPr>
              <a:t> </a:t>
            </a:r>
            <a:r>
              <a:rPr lang="it-IT" sz="2000" dirty="0" err="1">
                <a:solidFill>
                  <a:srgbClr val="000066"/>
                </a:solidFill>
                <a:latin typeface="Arial" pitchFamily="-103" charset="0"/>
              </a:rPr>
              <a:t>impairments</a:t>
            </a:r>
            <a:r>
              <a:rPr lang="it-IT" sz="2000" dirty="0">
                <a:solidFill>
                  <a:srgbClr val="000066"/>
                </a:solidFill>
                <a:latin typeface="Arial" pitchFamily="-103" charset="0"/>
              </a:rPr>
              <a:t>: </a:t>
            </a:r>
            <a:r>
              <a:rPr lang="it-IT" sz="2000" dirty="0" err="1">
                <a:solidFill>
                  <a:srgbClr val="000066"/>
                </a:solidFill>
                <a:latin typeface="Arial" pitchFamily="-103" charset="0"/>
              </a:rPr>
              <a:t>blindness</a:t>
            </a:r>
            <a:r>
              <a:rPr lang="it-IT" sz="2000" dirty="0">
                <a:solidFill>
                  <a:srgbClr val="000066"/>
                </a:solidFill>
                <a:latin typeface="Arial" pitchFamily="-103" charset="0"/>
              </a:rPr>
              <a:t>, loss </a:t>
            </a:r>
            <a:r>
              <a:rPr lang="it-IT" sz="2000" dirty="0" err="1">
                <a:solidFill>
                  <a:srgbClr val="000066"/>
                </a:solidFill>
                <a:latin typeface="Arial" pitchFamily="-103" charset="0"/>
              </a:rPr>
              <a:t>of</a:t>
            </a:r>
            <a:r>
              <a:rPr lang="it-IT" sz="2000" dirty="0">
                <a:solidFill>
                  <a:srgbClr val="000066"/>
                </a:solidFill>
                <a:latin typeface="Arial" pitchFamily="-103" charset="0"/>
              </a:rPr>
              <a:t> </a:t>
            </a:r>
            <a:r>
              <a:rPr lang="it-IT" sz="2000" dirty="0" err="1">
                <a:solidFill>
                  <a:srgbClr val="000066"/>
                </a:solidFill>
                <a:latin typeface="Arial" pitchFamily="-103" charset="0"/>
              </a:rPr>
              <a:t>sensation</a:t>
            </a:r>
            <a:r>
              <a:rPr lang="it-IT" sz="2000" dirty="0">
                <a:solidFill>
                  <a:srgbClr val="000066"/>
                </a:solidFill>
                <a:latin typeface="Arial" pitchFamily="-103" charset="0"/>
              </a:rPr>
              <a:t>, </a:t>
            </a:r>
            <a:r>
              <a:rPr lang="it-IT" sz="2000" dirty="0" err="1">
                <a:solidFill>
                  <a:srgbClr val="000066"/>
                </a:solidFill>
                <a:latin typeface="Arial" pitchFamily="-103" charset="0"/>
              </a:rPr>
              <a:t>lack</a:t>
            </a:r>
            <a:r>
              <a:rPr lang="it-IT" sz="2000" dirty="0">
                <a:solidFill>
                  <a:srgbClr val="000066"/>
                </a:solidFill>
                <a:latin typeface="Arial" pitchFamily="-103" charset="0"/>
              </a:rPr>
              <a:t> </a:t>
            </a:r>
            <a:r>
              <a:rPr lang="it-IT" sz="2000" dirty="0" err="1">
                <a:solidFill>
                  <a:srgbClr val="000066"/>
                </a:solidFill>
                <a:latin typeface="Arial" pitchFamily="-103" charset="0"/>
              </a:rPr>
              <a:t>of</a:t>
            </a:r>
            <a:r>
              <a:rPr lang="it-IT" sz="2000" dirty="0">
                <a:solidFill>
                  <a:srgbClr val="000066"/>
                </a:solidFill>
                <a:latin typeface="Arial" pitchFamily="-103" charset="0"/>
              </a:rPr>
              <a:t> </a:t>
            </a:r>
            <a:r>
              <a:rPr lang="it-IT" sz="2000" dirty="0" err="1">
                <a:solidFill>
                  <a:srgbClr val="000066"/>
                </a:solidFill>
                <a:latin typeface="Arial" pitchFamily="-103" charset="0"/>
              </a:rPr>
              <a:t>coordination</a:t>
            </a:r>
            <a:r>
              <a:rPr lang="it-IT" sz="2000" dirty="0">
                <a:solidFill>
                  <a:srgbClr val="000066"/>
                </a:solidFill>
                <a:latin typeface="Arial" pitchFamily="-103" charset="0"/>
              </a:rPr>
              <a:t>, </a:t>
            </a:r>
            <a:r>
              <a:rPr lang="it-IT" sz="2000" dirty="0" err="1">
                <a:solidFill>
                  <a:srgbClr val="000066"/>
                </a:solidFill>
                <a:latin typeface="Arial" pitchFamily="-103" charset="0"/>
              </a:rPr>
              <a:t>incontinence</a:t>
            </a:r>
            <a:r>
              <a:rPr lang="it-IT" sz="2000" dirty="0">
                <a:solidFill>
                  <a:srgbClr val="000066"/>
                </a:solidFill>
                <a:latin typeface="Arial" pitchFamily="-103" charset="0"/>
              </a:rPr>
              <a:t>, </a:t>
            </a:r>
            <a:r>
              <a:rPr lang="it-IT" sz="2000" dirty="0" err="1">
                <a:solidFill>
                  <a:srgbClr val="000066"/>
                </a:solidFill>
                <a:latin typeface="Arial" pitchFamily="-103" charset="0"/>
              </a:rPr>
              <a:t>paralysis</a:t>
            </a:r>
            <a:r>
              <a:rPr lang="it-IT" sz="2000" dirty="0">
                <a:solidFill>
                  <a:srgbClr val="000066"/>
                </a:solidFill>
                <a:latin typeface="Arial" pitchFamily="-103" charset="0"/>
              </a:rPr>
              <a:t> </a:t>
            </a:r>
          </a:p>
          <a:p>
            <a:pPr marL="190500" indent="-190500" eaLnBrk="0" hangingPunct="0">
              <a:lnSpc>
                <a:spcPct val="90000"/>
              </a:lnSpc>
              <a:spcBef>
                <a:spcPct val="50000"/>
              </a:spcBef>
              <a:buFontTx/>
              <a:buChar char="•"/>
            </a:pPr>
            <a:r>
              <a:rPr lang="it-IT" sz="2000" dirty="0" err="1">
                <a:solidFill>
                  <a:srgbClr val="000066"/>
                </a:solidFill>
                <a:latin typeface="Arial" pitchFamily="-103" charset="0"/>
              </a:rPr>
              <a:t>Relapsing-remitting</a:t>
            </a:r>
            <a:r>
              <a:rPr lang="it-IT" sz="2000" dirty="0">
                <a:solidFill>
                  <a:srgbClr val="000066"/>
                </a:solidFill>
                <a:latin typeface="Arial" pitchFamily="-103" charset="0"/>
              </a:rPr>
              <a:t> (80%); </a:t>
            </a:r>
            <a:r>
              <a:rPr lang="it-IT" sz="2000" dirty="0" err="1">
                <a:solidFill>
                  <a:srgbClr val="000066"/>
                </a:solidFill>
                <a:latin typeface="Arial" pitchFamily="-103" charset="0"/>
              </a:rPr>
              <a:t>chronic</a:t>
            </a:r>
            <a:r>
              <a:rPr lang="it-IT" sz="2000" dirty="0">
                <a:solidFill>
                  <a:srgbClr val="000066"/>
                </a:solidFill>
                <a:latin typeface="Arial" pitchFamily="-103" charset="0"/>
              </a:rPr>
              <a:t> progressive (10%); </a:t>
            </a:r>
            <a:r>
              <a:rPr lang="it-IT" sz="2000" dirty="0" err="1">
                <a:solidFill>
                  <a:srgbClr val="000066"/>
                </a:solidFill>
                <a:latin typeface="Arial" pitchFamily="-103" charset="0"/>
              </a:rPr>
              <a:t>benign</a:t>
            </a:r>
            <a:r>
              <a:rPr lang="it-IT" sz="2000" dirty="0">
                <a:solidFill>
                  <a:srgbClr val="000066"/>
                </a:solidFill>
                <a:latin typeface="Arial" pitchFamily="-103" charset="0"/>
              </a:rPr>
              <a:t> (10%) </a:t>
            </a:r>
          </a:p>
        </p:txBody>
      </p:sp>
      <p:pic>
        <p:nvPicPr>
          <p:cNvPr id="16388" name="Picture 4"/>
          <p:cNvPicPr>
            <a:picLocks noChangeAspect="1" noChangeArrowheads="1"/>
          </p:cNvPicPr>
          <p:nvPr/>
        </p:nvPicPr>
        <p:blipFill>
          <a:blip r:embed="rId2"/>
          <a:srcRect/>
          <a:stretch>
            <a:fillRect/>
          </a:stretch>
        </p:blipFill>
        <p:spPr bwMode="auto">
          <a:xfrm>
            <a:off x="762000" y="3767138"/>
            <a:ext cx="6858000" cy="3014662"/>
          </a:xfrm>
          <a:prstGeom prst="rect">
            <a:avLst/>
          </a:prstGeom>
          <a:noFill/>
          <a:ln w="9525">
            <a:noFill/>
            <a:miter lim="800000"/>
            <a:headEnd/>
            <a:tailEnd/>
          </a:ln>
        </p:spPr>
      </p:pic>
      <p:sp>
        <p:nvSpPr>
          <p:cNvPr id="16389" name="TextBox 4"/>
          <p:cNvSpPr txBox="1">
            <a:spLocks noChangeArrowheads="1"/>
          </p:cNvSpPr>
          <p:nvPr/>
        </p:nvSpPr>
        <p:spPr bwMode="auto">
          <a:xfrm>
            <a:off x="7964488" y="6400800"/>
            <a:ext cx="1130300" cy="338138"/>
          </a:xfrm>
          <a:prstGeom prst="rect">
            <a:avLst/>
          </a:prstGeom>
          <a:noFill/>
          <a:ln w="9525">
            <a:noFill/>
            <a:miter lim="800000"/>
            <a:headEnd/>
            <a:tailEnd/>
          </a:ln>
        </p:spPr>
        <p:txBody>
          <a:bodyPr wrap="none">
            <a:prstTxWarp prst="textNoShape">
              <a:avLst/>
            </a:prstTxWarp>
            <a:spAutoFit/>
          </a:bodyPr>
          <a:lstStyle/>
          <a:p>
            <a:r>
              <a:rPr lang="en-US" sz="1600" b="1" i="1">
                <a:latin typeface="Arial" pitchFamily="-103" charset="0"/>
                <a:ea typeface="Arial" pitchFamily="-103" charset="0"/>
                <a:cs typeface="Arial" pitchFamily="-103" charset="0"/>
              </a:rPr>
              <a:t>P. Martini</a:t>
            </a: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5058" name="Rectangle 1026"/>
          <p:cNvSpPr>
            <a:spLocks noChangeArrowheads="1"/>
          </p:cNvSpPr>
          <p:nvPr/>
        </p:nvSpPr>
        <p:spPr bwMode="auto">
          <a:xfrm>
            <a:off x="74613" y="169863"/>
            <a:ext cx="8802687" cy="361950"/>
          </a:xfrm>
          <a:prstGeom prst="rect">
            <a:avLst/>
          </a:prstGeom>
          <a:noFill/>
          <a:ln w="12700">
            <a:noFill/>
            <a:miter lim="800000"/>
            <a:headEnd/>
            <a:tailEnd/>
          </a:ln>
        </p:spPr>
        <p:txBody>
          <a:bodyPr lIns="81204" tIns="39889" rIns="81204" bIns="39889" anchor="ctr">
            <a:prstTxWarp prst="textNoShape">
              <a:avLst/>
            </a:prstTxWarp>
          </a:bodyPr>
          <a:lstStyle/>
          <a:p>
            <a:pPr algn="ctr">
              <a:lnSpc>
                <a:spcPct val="80000"/>
              </a:lnSpc>
            </a:pPr>
            <a:r>
              <a:rPr lang="en-US" sz="4000" b="1">
                <a:solidFill>
                  <a:srgbClr val="000066"/>
                </a:solidFill>
                <a:latin typeface="Arial" pitchFamily="-103" charset="0"/>
              </a:rPr>
              <a:t>Relapsing MS and Progressive MS</a:t>
            </a:r>
          </a:p>
        </p:txBody>
      </p:sp>
      <p:sp>
        <p:nvSpPr>
          <p:cNvPr id="45059" name="Text Box 1027"/>
          <p:cNvSpPr txBox="1">
            <a:spLocks noChangeArrowheads="1"/>
          </p:cNvSpPr>
          <p:nvPr/>
        </p:nvSpPr>
        <p:spPr bwMode="auto">
          <a:xfrm>
            <a:off x="117475" y="571500"/>
            <a:ext cx="8883650" cy="571500"/>
          </a:xfrm>
          <a:prstGeom prst="rect">
            <a:avLst/>
          </a:prstGeom>
          <a:noFill/>
          <a:ln w="9525">
            <a:noFill/>
            <a:miter lim="800000"/>
            <a:headEnd/>
            <a:tailEnd/>
          </a:ln>
        </p:spPr>
        <p:txBody>
          <a:bodyPr lIns="82058" tIns="41029" rIns="82058" bIns="41029" anchor="ctr">
            <a:prstTxWarp prst="textNoShape">
              <a:avLst/>
            </a:prstTxWarp>
            <a:spAutoFit/>
          </a:bodyPr>
          <a:lstStyle/>
          <a:p>
            <a:pPr algn="ctr" defTabSz="820738" eaLnBrk="0" hangingPunct="0">
              <a:spcBef>
                <a:spcPts val="450"/>
              </a:spcBef>
              <a:spcAft>
                <a:spcPts val="450"/>
              </a:spcAft>
            </a:pPr>
            <a:r>
              <a:rPr lang="en-US" sz="1600" b="1">
                <a:solidFill>
                  <a:srgbClr val="000066"/>
                </a:solidFill>
                <a:latin typeface="Arial" pitchFamily="-103" charset="0"/>
              </a:rPr>
              <a:t>These two classifications are critical to understanding the current &amp; future treatment paradigms</a:t>
            </a:r>
          </a:p>
        </p:txBody>
      </p:sp>
      <p:sp>
        <p:nvSpPr>
          <p:cNvPr id="45060" name="Text Box 1028"/>
          <p:cNvSpPr txBox="1">
            <a:spLocks noChangeArrowheads="1"/>
          </p:cNvSpPr>
          <p:nvPr/>
        </p:nvSpPr>
        <p:spPr bwMode="auto">
          <a:xfrm>
            <a:off x="179388" y="6600825"/>
            <a:ext cx="8964612" cy="214313"/>
          </a:xfrm>
          <a:prstGeom prst="rect">
            <a:avLst/>
          </a:prstGeom>
          <a:noFill/>
          <a:ln w="9525">
            <a:noFill/>
            <a:miter lim="800000"/>
            <a:headEnd/>
            <a:tailEnd/>
          </a:ln>
        </p:spPr>
        <p:txBody>
          <a:bodyPr>
            <a:prstTxWarp prst="textNoShape">
              <a:avLst/>
            </a:prstTxWarp>
            <a:spAutoFit/>
          </a:bodyPr>
          <a:lstStyle/>
          <a:p>
            <a:pPr eaLnBrk="0" hangingPunct="0">
              <a:spcBef>
                <a:spcPct val="50000"/>
              </a:spcBef>
            </a:pPr>
            <a:r>
              <a:rPr lang="en-US" sz="800" i="1">
                <a:latin typeface="Arial" pitchFamily="-103" charset="0"/>
              </a:rPr>
              <a:t>Sources: National Multiple Sclerosis Society; </a:t>
            </a:r>
            <a:r>
              <a:rPr lang="en-US" sz="800" i="1">
                <a:latin typeface="Arial" pitchFamily="-103" charset="0"/>
                <a:hlinkClick r:id="rId3"/>
              </a:rPr>
              <a:t>http://www.multsclerosis.org/progressiverelapsingmultiplesclerosis.html</a:t>
            </a:r>
            <a:r>
              <a:rPr lang="en-US" sz="800" i="1">
                <a:latin typeface="Arial" pitchFamily="-103" charset="0"/>
              </a:rPr>
              <a:t> ; Sospedra et al., Annu. Rev. Immunol., 2005: (23) 683-747</a:t>
            </a:r>
          </a:p>
        </p:txBody>
      </p:sp>
      <p:sp>
        <p:nvSpPr>
          <p:cNvPr id="60431" name="Text Box 1039"/>
          <p:cNvSpPr txBox="1">
            <a:spLocks noChangeArrowheads="1"/>
          </p:cNvSpPr>
          <p:nvPr/>
        </p:nvSpPr>
        <p:spPr bwMode="auto">
          <a:xfrm>
            <a:off x="76200" y="2162175"/>
            <a:ext cx="2640013" cy="784225"/>
          </a:xfrm>
          <a:prstGeom prst="rect">
            <a:avLst/>
          </a:prstGeom>
          <a:noFill/>
          <a:ln w="9525">
            <a:noFill/>
            <a:miter lim="800000"/>
            <a:headEnd/>
            <a:tailEnd/>
          </a:ln>
        </p:spPr>
        <p:txBody>
          <a:bodyPr>
            <a:prstTxWarp prst="textNoShape">
              <a:avLst/>
            </a:prstTxWarp>
            <a:spAutoFit/>
          </a:bodyPr>
          <a:lstStyle/>
          <a:p>
            <a:pPr algn="ctr" eaLnBrk="0" hangingPunct="0">
              <a:spcBef>
                <a:spcPct val="50000"/>
              </a:spcBef>
            </a:pPr>
            <a:r>
              <a:rPr lang="en-US" sz="1500" b="1">
                <a:solidFill>
                  <a:srgbClr val="000066"/>
                </a:solidFill>
                <a:latin typeface="Arial" pitchFamily="-103" charset="0"/>
              </a:rPr>
              <a:t>Relapsing MS</a:t>
            </a:r>
            <a:br>
              <a:rPr lang="en-US" sz="1500" b="1">
                <a:solidFill>
                  <a:srgbClr val="000066"/>
                </a:solidFill>
                <a:latin typeface="Arial" pitchFamily="-103" charset="0"/>
              </a:rPr>
            </a:br>
            <a:r>
              <a:rPr lang="en-US" sz="1500">
                <a:solidFill>
                  <a:srgbClr val="000066"/>
                </a:solidFill>
                <a:latin typeface="Arial" pitchFamily="-103" charset="0"/>
              </a:rPr>
              <a:t>RRMS, worsening RRMS, SPMS with relapses</a:t>
            </a:r>
          </a:p>
        </p:txBody>
      </p:sp>
      <p:sp>
        <p:nvSpPr>
          <p:cNvPr id="60432" name="Text Box 1040"/>
          <p:cNvSpPr txBox="1">
            <a:spLocks noChangeArrowheads="1"/>
          </p:cNvSpPr>
          <p:nvPr/>
        </p:nvSpPr>
        <p:spPr bwMode="auto">
          <a:xfrm>
            <a:off x="5586413" y="2133600"/>
            <a:ext cx="3633787" cy="554038"/>
          </a:xfrm>
          <a:prstGeom prst="rect">
            <a:avLst/>
          </a:prstGeom>
          <a:noFill/>
          <a:ln w="9525">
            <a:noFill/>
            <a:miter lim="800000"/>
            <a:headEnd/>
            <a:tailEnd/>
          </a:ln>
        </p:spPr>
        <p:txBody>
          <a:bodyPr>
            <a:prstTxWarp prst="textNoShape">
              <a:avLst/>
            </a:prstTxWarp>
            <a:spAutoFit/>
          </a:bodyPr>
          <a:lstStyle/>
          <a:p>
            <a:pPr algn="ctr" eaLnBrk="0" hangingPunct="0">
              <a:spcBef>
                <a:spcPct val="50000"/>
              </a:spcBef>
            </a:pPr>
            <a:r>
              <a:rPr lang="en-US" sz="1500" b="1">
                <a:solidFill>
                  <a:srgbClr val="000066"/>
                </a:solidFill>
                <a:latin typeface="Arial" pitchFamily="-103" charset="0"/>
              </a:rPr>
              <a:t>Progressive MS</a:t>
            </a:r>
            <a:br>
              <a:rPr lang="en-US" sz="1500" b="1">
                <a:solidFill>
                  <a:srgbClr val="000066"/>
                </a:solidFill>
                <a:latin typeface="Arial" pitchFamily="-103" charset="0"/>
              </a:rPr>
            </a:br>
            <a:r>
              <a:rPr lang="en-US" sz="1500">
                <a:solidFill>
                  <a:srgbClr val="000066"/>
                </a:solidFill>
                <a:latin typeface="Arial" pitchFamily="-103" charset="0"/>
              </a:rPr>
              <a:t>SPMS without relapses, PPMS</a:t>
            </a:r>
          </a:p>
        </p:txBody>
      </p:sp>
      <p:pic>
        <p:nvPicPr>
          <p:cNvPr id="45063" name="Picture 1042" descr="MS-2"/>
          <p:cNvPicPr>
            <a:picLocks noChangeAspect="1" noChangeArrowheads="1"/>
          </p:cNvPicPr>
          <p:nvPr/>
        </p:nvPicPr>
        <p:blipFill>
          <a:blip r:embed="rId4"/>
          <a:srcRect/>
          <a:stretch>
            <a:fillRect/>
          </a:stretch>
        </p:blipFill>
        <p:spPr bwMode="auto">
          <a:xfrm>
            <a:off x="2590800" y="1905000"/>
            <a:ext cx="3429000" cy="4592638"/>
          </a:xfrm>
          <a:prstGeom prst="rect">
            <a:avLst/>
          </a:prstGeom>
          <a:noFill/>
          <a:ln w="9525">
            <a:noFill/>
            <a:miter lim="800000"/>
            <a:headEnd/>
            <a:tailEnd/>
          </a:ln>
        </p:spPr>
      </p:pic>
      <p:sp>
        <p:nvSpPr>
          <p:cNvPr id="45064" name="TextBox 9"/>
          <p:cNvSpPr txBox="1">
            <a:spLocks noChangeArrowheads="1"/>
          </p:cNvSpPr>
          <p:nvPr/>
        </p:nvSpPr>
        <p:spPr bwMode="auto">
          <a:xfrm>
            <a:off x="7964488" y="6400800"/>
            <a:ext cx="1130300" cy="338138"/>
          </a:xfrm>
          <a:prstGeom prst="rect">
            <a:avLst/>
          </a:prstGeom>
          <a:noFill/>
          <a:ln w="9525">
            <a:noFill/>
            <a:miter lim="800000"/>
            <a:headEnd/>
            <a:tailEnd/>
          </a:ln>
        </p:spPr>
        <p:txBody>
          <a:bodyPr wrap="none">
            <a:prstTxWarp prst="textNoShape">
              <a:avLst/>
            </a:prstTxWarp>
            <a:spAutoFit/>
          </a:bodyPr>
          <a:lstStyle/>
          <a:p>
            <a:r>
              <a:rPr lang="en-US" sz="1600" b="1" i="1">
                <a:latin typeface="Arial" pitchFamily="-103" charset="0"/>
                <a:ea typeface="Arial" pitchFamily="-103" charset="0"/>
                <a:cs typeface="Arial" pitchFamily="-103" charset="0"/>
              </a:rPr>
              <a:t>P. Martini</a:t>
            </a:r>
          </a:p>
        </p:txBody>
      </p:sp>
      <p:sp>
        <p:nvSpPr>
          <p:cNvPr id="9" name="Rectangle 8"/>
          <p:cNvSpPr/>
          <p:nvPr/>
        </p:nvSpPr>
        <p:spPr>
          <a:xfrm>
            <a:off x="2388242" y="3934635"/>
            <a:ext cx="4100046" cy="911179"/>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60431"/>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grpId="0" nodeType="afterEffect">
                                  <p:stCondLst>
                                    <p:cond delay="0"/>
                                  </p:stCondLst>
                                  <p:childTnLst>
                                    <p:set>
                                      <p:cBhvr>
                                        <p:cTn id="9" dur="1" fill="hold">
                                          <p:stCondLst>
                                            <p:cond delay="499"/>
                                          </p:stCondLst>
                                        </p:cTn>
                                        <p:tgtEl>
                                          <p:spTgt spid="604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431" grpId="0" autoUpdateAnimBg="0"/>
      <p:bldP spid="60432" grpId="0" autoUpdateAnimBg="0"/>
    </p:bld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7106" name="Rectangle 2"/>
          <p:cNvSpPr>
            <a:spLocks noChangeArrowheads="1"/>
          </p:cNvSpPr>
          <p:nvPr/>
        </p:nvSpPr>
        <p:spPr bwMode="auto">
          <a:xfrm>
            <a:off x="169863" y="323850"/>
            <a:ext cx="8442325" cy="361950"/>
          </a:xfrm>
          <a:prstGeom prst="rect">
            <a:avLst/>
          </a:prstGeom>
          <a:noFill/>
          <a:ln w="12700">
            <a:noFill/>
            <a:miter lim="800000"/>
            <a:headEnd/>
            <a:tailEnd/>
          </a:ln>
        </p:spPr>
        <p:txBody>
          <a:bodyPr lIns="81164" tIns="39871" rIns="81164" bIns="39871" anchor="ctr">
            <a:prstTxWarp prst="textNoShape">
              <a:avLst/>
            </a:prstTxWarp>
          </a:bodyPr>
          <a:lstStyle/>
          <a:p>
            <a:pPr algn="ctr">
              <a:lnSpc>
                <a:spcPct val="80000"/>
              </a:lnSpc>
            </a:pPr>
            <a:r>
              <a:rPr lang="en-US" sz="4000" b="1">
                <a:solidFill>
                  <a:srgbClr val="000066"/>
                </a:solidFill>
                <a:latin typeface="Arial" pitchFamily="-103" charset="0"/>
              </a:rPr>
              <a:t>Relapsing MS</a:t>
            </a:r>
          </a:p>
        </p:txBody>
      </p:sp>
      <p:sp>
        <p:nvSpPr>
          <p:cNvPr id="47107" name="Text Box 3"/>
          <p:cNvSpPr txBox="1">
            <a:spLocks noChangeArrowheads="1"/>
          </p:cNvSpPr>
          <p:nvPr/>
        </p:nvSpPr>
        <p:spPr bwMode="auto">
          <a:xfrm>
            <a:off x="5942013" y="2955925"/>
            <a:ext cx="1946275" cy="1768475"/>
          </a:xfrm>
          <a:prstGeom prst="rect">
            <a:avLst/>
          </a:prstGeom>
          <a:noFill/>
          <a:ln w="38100">
            <a:solidFill>
              <a:srgbClr val="0000CC"/>
            </a:solidFill>
            <a:miter lim="800000"/>
            <a:headEnd/>
            <a:tailEnd/>
          </a:ln>
        </p:spPr>
        <p:txBody>
          <a:bodyPr lIns="81949" tIns="40973" rIns="81949" bIns="40973">
            <a:prstTxWarp prst="textNoShape">
              <a:avLst/>
            </a:prstTxWarp>
          </a:bodyPr>
          <a:lstStyle/>
          <a:p>
            <a:pPr marL="104775" indent="-104775" algn="ctr" defTabSz="820738" eaLnBrk="0" hangingPunct="0"/>
            <a:r>
              <a:rPr lang="en-US" sz="1200" b="1">
                <a:solidFill>
                  <a:srgbClr val="003366"/>
                </a:solidFill>
                <a:latin typeface="Arial" pitchFamily="-103" charset="0"/>
              </a:rPr>
              <a:t>CONCURRENT THERAPY</a:t>
            </a:r>
          </a:p>
          <a:p>
            <a:pPr marL="104775" indent="-104775" defTabSz="820738" eaLnBrk="0" hangingPunct="0">
              <a:buFontTx/>
              <a:buChar char="•"/>
            </a:pPr>
            <a:r>
              <a:rPr lang="en-US" sz="1200" b="1" i="1">
                <a:solidFill>
                  <a:srgbClr val="003366"/>
                </a:solidFill>
                <a:latin typeface="Arial" pitchFamily="-103" charset="0"/>
              </a:rPr>
              <a:t>Short-term, high-dose corticosteroid treatment</a:t>
            </a:r>
          </a:p>
          <a:p>
            <a:pPr marL="104775" indent="-104775" defTabSz="820738" eaLnBrk="0" hangingPunct="0">
              <a:buFontTx/>
              <a:buChar char="•"/>
            </a:pPr>
            <a:r>
              <a:rPr lang="en-US" sz="1200" b="1" i="1">
                <a:solidFill>
                  <a:srgbClr val="003366"/>
                </a:solidFill>
                <a:latin typeface="Arial" pitchFamily="-103" charset="0"/>
              </a:rPr>
              <a:t>Standard through an acute relapse</a:t>
            </a:r>
          </a:p>
          <a:p>
            <a:pPr marL="314325" lvl="1" indent="-107950" defTabSz="820738" eaLnBrk="0" hangingPunct="0">
              <a:buFontTx/>
              <a:buChar char="•"/>
            </a:pPr>
            <a:r>
              <a:rPr lang="en-US" sz="1200" b="1">
                <a:latin typeface="Arial" pitchFamily="-103" charset="0"/>
                <a:ea typeface="Arial" pitchFamily="-103" charset="0"/>
                <a:cs typeface="Arial" pitchFamily="-103" charset="0"/>
              </a:rPr>
              <a:t>Methylprednisolone</a:t>
            </a:r>
          </a:p>
          <a:p>
            <a:pPr marL="314325" lvl="1" indent="-107950" defTabSz="820738" eaLnBrk="0" hangingPunct="0">
              <a:buFontTx/>
              <a:buChar char="•"/>
            </a:pPr>
            <a:r>
              <a:rPr lang="en-US" sz="1200" b="1">
                <a:latin typeface="Arial" pitchFamily="-103" charset="0"/>
                <a:ea typeface="Arial" pitchFamily="-103" charset="0"/>
                <a:cs typeface="Arial" pitchFamily="-103" charset="0"/>
              </a:rPr>
              <a:t>Prednisone</a:t>
            </a:r>
          </a:p>
          <a:p>
            <a:pPr marL="104775" indent="-104775" defTabSz="820738" eaLnBrk="0" hangingPunct="0">
              <a:buFontTx/>
              <a:buChar char="•"/>
            </a:pPr>
            <a:endParaRPr lang="en-US" sz="1200" b="1">
              <a:latin typeface="Arial" pitchFamily="-103" charset="0"/>
              <a:ea typeface="Arial" pitchFamily="-103" charset="0"/>
              <a:cs typeface="Arial" pitchFamily="-103" charset="0"/>
            </a:endParaRPr>
          </a:p>
          <a:p>
            <a:pPr marL="104775" indent="-104775" defTabSz="820738" eaLnBrk="0" hangingPunct="0"/>
            <a:endParaRPr lang="en-US" sz="1200">
              <a:solidFill>
                <a:srgbClr val="003366"/>
              </a:solidFill>
              <a:latin typeface="Arial" pitchFamily="-103" charset="0"/>
            </a:endParaRPr>
          </a:p>
        </p:txBody>
      </p:sp>
      <p:sp>
        <p:nvSpPr>
          <p:cNvPr id="47108" name="Text Box 4"/>
          <p:cNvSpPr txBox="1">
            <a:spLocks noChangeArrowheads="1"/>
          </p:cNvSpPr>
          <p:nvPr/>
        </p:nvSpPr>
        <p:spPr bwMode="auto">
          <a:xfrm>
            <a:off x="1866900" y="2209800"/>
            <a:ext cx="3409950" cy="1673225"/>
          </a:xfrm>
          <a:prstGeom prst="rect">
            <a:avLst/>
          </a:prstGeom>
          <a:noFill/>
          <a:ln w="38100">
            <a:solidFill>
              <a:srgbClr val="0000CC"/>
            </a:solidFill>
            <a:miter lim="800000"/>
            <a:headEnd/>
            <a:tailEnd/>
          </a:ln>
        </p:spPr>
        <p:txBody>
          <a:bodyPr lIns="81949" tIns="40973" rIns="81949" bIns="40973">
            <a:prstTxWarp prst="textNoShape">
              <a:avLst/>
            </a:prstTxWarp>
          </a:bodyPr>
          <a:lstStyle/>
          <a:p>
            <a:pPr marL="104775" indent="-104775" algn="ctr" defTabSz="820738" eaLnBrk="0" hangingPunct="0"/>
            <a:r>
              <a:rPr lang="en-US" sz="1600" b="1">
                <a:solidFill>
                  <a:srgbClr val="003366"/>
                </a:solidFill>
                <a:latin typeface="Arial" pitchFamily="-103" charset="0"/>
              </a:rPr>
              <a:t>FIRST-LINE</a:t>
            </a:r>
          </a:p>
          <a:p>
            <a:pPr marL="104775" indent="-104775" defTabSz="820738" eaLnBrk="0" hangingPunct="0">
              <a:buFontTx/>
              <a:buChar char="•"/>
            </a:pPr>
            <a:r>
              <a:rPr lang="en-US" sz="1400" b="1" i="1">
                <a:solidFill>
                  <a:srgbClr val="003366"/>
                </a:solidFill>
                <a:latin typeface="Arial" pitchFamily="-103" charset="0"/>
              </a:rPr>
              <a:t>All approved for Relapsing MS</a:t>
            </a:r>
          </a:p>
          <a:p>
            <a:pPr marL="104775" indent="-104775" defTabSz="820738" eaLnBrk="0" hangingPunct="0">
              <a:buFontTx/>
              <a:buChar char="•"/>
            </a:pPr>
            <a:r>
              <a:rPr lang="en-US" sz="1400" b="1" i="1">
                <a:solidFill>
                  <a:srgbClr val="003366"/>
                </a:solidFill>
                <a:latin typeface="Arial" pitchFamily="-103" charset="0"/>
              </a:rPr>
              <a:t>Disease modifying</a:t>
            </a:r>
          </a:p>
          <a:p>
            <a:pPr marL="104775" indent="-104775" defTabSz="820738" eaLnBrk="0" hangingPunct="0">
              <a:buFontTx/>
              <a:buChar char="•"/>
            </a:pPr>
            <a:r>
              <a:rPr lang="en-US" sz="1400" b="1" i="1">
                <a:solidFill>
                  <a:srgbClr val="003366"/>
                </a:solidFill>
                <a:latin typeface="Arial" pitchFamily="-103" charset="0"/>
              </a:rPr>
              <a:t>Used as monotherapy</a:t>
            </a:r>
          </a:p>
          <a:p>
            <a:pPr marL="314325" lvl="1" indent="-107950" defTabSz="820738" eaLnBrk="0" hangingPunct="0">
              <a:buFontTx/>
              <a:buChar char="•"/>
            </a:pPr>
            <a:r>
              <a:rPr lang="en-US" sz="1600" b="1">
                <a:latin typeface="Arial" pitchFamily="-103" charset="0"/>
              </a:rPr>
              <a:t>IFN</a:t>
            </a:r>
            <a:r>
              <a:rPr lang="el-GR" sz="1600" b="1">
                <a:latin typeface="Arial" pitchFamily="-103" charset="0"/>
                <a:ea typeface="Arial" pitchFamily="-103" charset="0"/>
                <a:cs typeface="Arial" pitchFamily="-103" charset="0"/>
              </a:rPr>
              <a:t>β</a:t>
            </a:r>
            <a:r>
              <a:rPr lang="en-US" sz="1600" b="1">
                <a:latin typeface="Arial" pitchFamily="-103" charset="0"/>
                <a:ea typeface="Arial" pitchFamily="-103" charset="0"/>
                <a:cs typeface="Arial" pitchFamily="-103" charset="0"/>
              </a:rPr>
              <a:t>s</a:t>
            </a:r>
          </a:p>
          <a:p>
            <a:pPr marL="314325" lvl="1" indent="-107950" defTabSz="820738" eaLnBrk="0" hangingPunct="0">
              <a:buFontTx/>
              <a:buChar char="•"/>
            </a:pPr>
            <a:r>
              <a:rPr lang="en-US" sz="1600" b="1">
                <a:latin typeface="Arial" pitchFamily="-103" charset="0"/>
                <a:ea typeface="Arial" pitchFamily="-103" charset="0"/>
                <a:cs typeface="Arial" pitchFamily="-103" charset="0"/>
              </a:rPr>
              <a:t>Glatiramer acetate</a:t>
            </a:r>
          </a:p>
          <a:p>
            <a:pPr marL="314325" lvl="1" indent="-107950" defTabSz="820738" eaLnBrk="0" hangingPunct="0">
              <a:buFontTx/>
              <a:buChar char="•"/>
            </a:pPr>
            <a:r>
              <a:rPr lang="en-US" sz="1600" b="1">
                <a:latin typeface="Arial" pitchFamily="-103" charset="0"/>
                <a:ea typeface="Arial" pitchFamily="-103" charset="0"/>
                <a:cs typeface="Arial" pitchFamily="-103" charset="0"/>
              </a:rPr>
              <a:t>Monoclonal antibody</a:t>
            </a:r>
            <a:endParaRPr lang="el-GR" sz="1600" b="1">
              <a:latin typeface="Arial" pitchFamily="-103" charset="0"/>
              <a:ea typeface="Arial" pitchFamily="-103" charset="0"/>
              <a:cs typeface="Arial" pitchFamily="-103" charset="0"/>
            </a:endParaRPr>
          </a:p>
        </p:txBody>
      </p:sp>
      <p:sp>
        <p:nvSpPr>
          <p:cNvPr id="47109" name="Text Box 5"/>
          <p:cNvSpPr txBox="1">
            <a:spLocks noChangeArrowheads="1"/>
          </p:cNvSpPr>
          <p:nvPr/>
        </p:nvSpPr>
        <p:spPr bwMode="auto">
          <a:xfrm>
            <a:off x="2232025" y="1277938"/>
            <a:ext cx="2540000" cy="581025"/>
          </a:xfrm>
          <a:prstGeom prst="rect">
            <a:avLst/>
          </a:prstGeom>
          <a:solidFill>
            <a:srgbClr val="FF9900"/>
          </a:solidFill>
          <a:ln w="38100">
            <a:solidFill>
              <a:srgbClr val="0000CC"/>
            </a:solidFill>
            <a:miter lim="800000"/>
            <a:headEnd/>
            <a:tailEnd/>
          </a:ln>
        </p:spPr>
        <p:txBody>
          <a:bodyPr lIns="81949" tIns="40973" rIns="81949" bIns="40973">
            <a:prstTxWarp prst="textNoShape">
              <a:avLst/>
            </a:prstTxWarp>
          </a:bodyPr>
          <a:lstStyle/>
          <a:p>
            <a:pPr marL="104775" indent="-104775" algn="ctr" defTabSz="820738" eaLnBrk="0" hangingPunct="0">
              <a:buFont typeface="Symbol" pitchFamily="-103" charset="2"/>
              <a:buNone/>
            </a:pPr>
            <a:r>
              <a:rPr lang="en-US" sz="1600" b="1">
                <a:solidFill>
                  <a:schemeClr val="bg1"/>
                </a:solidFill>
                <a:latin typeface="Arial" pitchFamily="-103" charset="0"/>
              </a:rPr>
              <a:t>Relapsing</a:t>
            </a:r>
            <a:br>
              <a:rPr lang="en-US" sz="1600" b="1">
                <a:solidFill>
                  <a:schemeClr val="bg1"/>
                </a:solidFill>
                <a:latin typeface="Arial" pitchFamily="-103" charset="0"/>
              </a:rPr>
            </a:br>
            <a:r>
              <a:rPr lang="en-US" sz="1600" b="1">
                <a:solidFill>
                  <a:schemeClr val="bg1"/>
                </a:solidFill>
                <a:latin typeface="Arial" pitchFamily="-103" charset="0"/>
              </a:rPr>
              <a:t>MS</a:t>
            </a:r>
          </a:p>
          <a:p>
            <a:pPr marL="104775" indent="-104775" algn="ctr" defTabSz="820738" eaLnBrk="0" hangingPunct="0">
              <a:buFont typeface="Symbol" pitchFamily="-103" charset="2"/>
              <a:buNone/>
            </a:pPr>
            <a:endParaRPr lang="en-US" sz="1600" b="1">
              <a:solidFill>
                <a:schemeClr val="bg1"/>
              </a:solidFill>
              <a:latin typeface="Arial" pitchFamily="-103" charset="0"/>
            </a:endParaRPr>
          </a:p>
        </p:txBody>
      </p:sp>
      <p:sp>
        <p:nvSpPr>
          <p:cNvPr id="47110" name="Text Box 6"/>
          <p:cNvSpPr txBox="1">
            <a:spLocks noChangeArrowheads="1"/>
          </p:cNvSpPr>
          <p:nvPr/>
        </p:nvSpPr>
        <p:spPr bwMode="auto">
          <a:xfrm>
            <a:off x="2725738" y="762000"/>
            <a:ext cx="3328987" cy="411163"/>
          </a:xfrm>
          <a:prstGeom prst="rect">
            <a:avLst/>
          </a:prstGeom>
          <a:noFill/>
          <a:ln w="12700">
            <a:noFill/>
            <a:miter lim="800000"/>
            <a:headEnd/>
            <a:tailEnd/>
          </a:ln>
        </p:spPr>
        <p:txBody>
          <a:bodyPr lIns="82058" tIns="41029" rIns="82058" bIns="41029">
            <a:prstTxWarp prst="textNoShape">
              <a:avLst/>
            </a:prstTxWarp>
            <a:spAutoFit/>
          </a:bodyPr>
          <a:lstStyle/>
          <a:p>
            <a:pPr defTabSz="820738" eaLnBrk="0" hangingPunct="0">
              <a:lnSpc>
                <a:spcPct val="90000"/>
              </a:lnSpc>
            </a:pPr>
            <a:r>
              <a:rPr lang="en-US" b="1">
                <a:solidFill>
                  <a:srgbClr val="000066"/>
                </a:solidFill>
                <a:latin typeface="Arial" pitchFamily="-103" charset="0"/>
              </a:rPr>
              <a:t>Treatment Overview</a:t>
            </a:r>
          </a:p>
        </p:txBody>
      </p:sp>
      <p:sp>
        <p:nvSpPr>
          <p:cNvPr id="47111" name="Text Box 7"/>
          <p:cNvSpPr txBox="1">
            <a:spLocks noChangeArrowheads="1"/>
          </p:cNvSpPr>
          <p:nvPr/>
        </p:nvSpPr>
        <p:spPr bwMode="auto">
          <a:xfrm>
            <a:off x="1836738" y="4376738"/>
            <a:ext cx="3409950" cy="1300162"/>
          </a:xfrm>
          <a:prstGeom prst="rect">
            <a:avLst/>
          </a:prstGeom>
          <a:noFill/>
          <a:ln w="38100">
            <a:solidFill>
              <a:srgbClr val="0000CC"/>
            </a:solidFill>
            <a:miter lim="800000"/>
            <a:headEnd/>
            <a:tailEnd/>
          </a:ln>
        </p:spPr>
        <p:txBody>
          <a:bodyPr lIns="81949" tIns="40973" rIns="81949" bIns="40973">
            <a:prstTxWarp prst="textNoShape">
              <a:avLst/>
            </a:prstTxWarp>
          </a:bodyPr>
          <a:lstStyle/>
          <a:p>
            <a:pPr marL="104775" indent="-104775" algn="ctr" defTabSz="820738" eaLnBrk="0" hangingPunct="0"/>
            <a:r>
              <a:rPr lang="en-US" sz="1600" b="1">
                <a:solidFill>
                  <a:srgbClr val="003366"/>
                </a:solidFill>
                <a:latin typeface="Arial" pitchFamily="-103" charset="0"/>
              </a:rPr>
              <a:t>SECOND-LINE THERAPIES</a:t>
            </a:r>
            <a:endParaRPr lang="en-US" sz="1600" b="1">
              <a:solidFill>
                <a:srgbClr val="003366"/>
              </a:solidFill>
              <a:latin typeface="Arial" pitchFamily="-103" charset="0"/>
              <a:ea typeface="Arial" pitchFamily="-103" charset="0"/>
              <a:cs typeface="Arial" pitchFamily="-103" charset="0"/>
            </a:endParaRPr>
          </a:p>
          <a:p>
            <a:pPr marL="104775" indent="-104775" defTabSz="820738" eaLnBrk="0" hangingPunct="0">
              <a:buFontTx/>
              <a:buChar char="•"/>
            </a:pPr>
            <a:r>
              <a:rPr lang="en-US" sz="1400" b="1" i="1">
                <a:solidFill>
                  <a:srgbClr val="003366"/>
                </a:solidFill>
                <a:latin typeface="Arial" pitchFamily="-103" charset="0"/>
                <a:ea typeface="Arial" pitchFamily="-103" charset="0"/>
                <a:cs typeface="Arial" pitchFamily="-103" charset="0"/>
              </a:rPr>
              <a:t>First-line tx is not tolerated, non-responders, or worsening relapsing disease</a:t>
            </a:r>
          </a:p>
          <a:p>
            <a:pPr marL="314325" lvl="1" indent="-107950" defTabSz="820738" eaLnBrk="0" hangingPunct="0">
              <a:buFontTx/>
              <a:buChar char="•"/>
            </a:pPr>
            <a:r>
              <a:rPr lang="en-US" sz="1600" b="1">
                <a:latin typeface="Arial" pitchFamily="-103" charset="0"/>
                <a:ea typeface="Arial" pitchFamily="-103" charset="0"/>
                <a:cs typeface="Arial" pitchFamily="-103" charset="0"/>
              </a:rPr>
              <a:t>Chemotherapeutics</a:t>
            </a:r>
            <a:endParaRPr lang="el-GR" sz="1600" b="1">
              <a:latin typeface="Arial" pitchFamily="-103" charset="0"/>
              <a:ea typeface="Arial" pitchFamily="-103" charset="0"/>
              <a:cs typeface="Arial" pitchFamily="-103" charset="0"/>
            </a:endParaRPr>
          </a:p>
        </p:txBody>
      </p:sp>
      <p:sp>
        <p:nvSpPr>
          <p:cNvPr id="47112" name="Line 8"/>
          <p:cNvSpPr>
            <a:spLocks noChangeShapeType="1"/>
          </p:cNvSpPr>
          <p:nvPr/>
        </p:nvSpPr>
        <p:spPr bwMode="auto">
          <a:xfrm>
            <a:off x="3514725" y="1870075"/>
            <a:ext cx="0" cy="339725"/>
          </a:xfrm>
          <a:prstGeom prst="line">
            <a:avLst/>
          </a:prstGeom>
          <a:noFill/>
          <a:ln w="25400">
            <a:solidFill>
              <a:srgbClr val="000080"/>
            </a:solidFill>
            <a:round/>
            <a:headEnd/>
            <a:tailEnd type="arrow" w="med" len="med"/>
          </a:ln>
        </p:spPr>
        <p:txBody>
          <a:bodyPr>
            <a:prstTxWarp prst="textNoShape">
              <a:avLst/>
            </a:prstTxWarp>
          </a:bodyPr>
          <a:lstStyle/>
          <a:p>
            <a:endParaRPr lang="en-US"/>
          </a:p>
        </p:txBody>
      </p:sp>
      <p:sp>
        <p:nvSpPr>
          <p:cNvPr id="47113" name="Line 9"/>
          <p:cNvSpPr>
            <a:spLocks noChangeShapeType="1"/>
          </p:cNvSpPr>
          <p:nvPr/>
        </p:nvSpPr>
        <p:spPr bwMode="auto">
          <a:xfrm>
            <a:off x="3514725" y="3873500"/>
            <a:ext cx="0" cy="508000"/>
          </a:xfrm>
          <a:prstGeom prst="line">
            <a:avLst/>
          </a:prstGeom>
          <a:noFill/>
          <a:ln w="25400">
            <a:solidFill>
              <a:srgbClr val="000080"/>
            </a:solidFill>
            <a:round/>
            <a:headEnd/>
            <a:tailEnd type="arrow" w="med" len="med"/>
          </a:ln>
        </p:spPr>
        <p:txBody>
          <a:bodyPr>
            <a:prstTxWarp prst="textNoShape">
              <a:avLst/>
            </a:prstTxWarp>
          </a:bodyPr>
          <a:lstStyle/>
          <a:p>
            <a:endParaRPr lang="en-US"/>
          </a:p>
        </p:txBody>
      </p:sp>
      <p:sp>
        <p:nvSpPr>
          <p:cNvPr id="47114" name="AutoShape 10"/>
          <p:cNvSpPr>
            <a:spLocks/>
          </p:cNvSpPr>
          <p:nvPr/>
        </p:nvSpPr>
        <p:spPr bwMode="auto">
          <a:xfrm>
            <a:off x="5276850" y="2809875"/>
            <a:ext cx="665163" cy="2019300"/>
          </a:xfrm>
          <a:prstGeom prst="rightBrace">
            <a:avLst>
              <a:gd name="adj1" fmla="val 25298"/>
              <a:gd name="adj2" fmla="val 50000"/>
            </a:avLst>
          </a:prstGeom>
          <a:noFill/>
          <a:ln w="25400">
            <a:solidFill>
              <a:srgbClr val="000080"/>
            </a:solidFill>
            <a:round/>
            <a:headEnd type="arrow" w="med" len="med"/>
            <a:tailEnd type="arrow" w="med" len="med"/>
          </a:ln>
        </p:spPr>
        <p:txBody>
          <a:bodyPr>
            <a:prstTxWarp prst="textNoShape">
              <a:avLst/>
            </a:prstTxWarp>
          </a:bodyPr>
          <a:lstStyle/>
          <a:p>
            <a:endParaRPr lang="en-US"/>
          </a:p>
        </p:txBody>
      </p:sp>
      <p:sp>
        <p:nvSpPr>
          <p:cNvPr id="47115" name="TextBox 10"/>
          <p:cNvSpPr txBox="1">
            <a:spLocks noChangeArrowheads="1"/>
          </p:cNvSpPr>
          <p:nvPr/>
        </p:nvSpPr>
        <p:spPr bwMode="auto">
          <a:xfrm>
            <a:off x="7964488" y="6400800"/>
            <a:ext cx="1130300" cy="338138"/>
          </a:xfrm>
          <a:prstGeom prst="rect">
            <a:avLst/>
          </a:prstGeom>
          <a:noFill/>
          <a:ln w="9525">
            <a:noFill/>
            <a:miter lim="800000"/>
            <a:headEnd/>
            <a:tailEnd/>
          </a:ln>
        </p:spPr>
        <p:txBody>
          <a:bodyPr wrap="none">
            <a:prstTxWarp prst="textNoShape">
              <a:avLst/>
            </a:prstTxWarp>
            <a:spAutoFit/>
          </a:bodyPr>
          <a:lstStyle/>
          <a:p>
            <a:r>
              <a:rPr lang="en-US" sz="1600" b="1" i="1">
                <a:latin typeface="Arial" pitchFamily="-103" charset="0"/>
                <a:ea typeface="Arial" pitchFamily="-103" charset="0"/>
                <a:cs typeface="Arial" pitchFamily="-103" charset="0"/>
              </a:rPr>
              <a:t>P. Martini</a:t>
            </a:r>
          </a:p>
        </p:txBody>
      </p:sp>
    </p:spTree>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1202" name="Rectangle 2"/>
          <p:cNvSpPr>
            <a:spLocks noChangeArrowheads="1"/>
          </p:cNvSpPr>
          <p:nvPr/>
        </p:nvSpPr>
        <p:spPr bwMode="auto">
          <a:xfrm>
            <a:off x="2146300" y="119063"/>
            <a:ext cx="4953000" cy="871537"/>
          </a:xfrm>
          <a:prstGeom prst="rect">
            <a:avLst/>
          </a:prstGeom>
          <a:noFill/>
          <a:ln w="12700">
            <a:noFill/>
            <a:miter lim="800000"/>
            <a:headEnd/>
            <a:tailEnd/>
          </a:ln>
        </p:spPr>
        <p:txBody>
          <a:bodyPr lIns="81164" tIns="39871" rIns="81164" bIns="39871" anchor="ctr">
            <a:prstTxWarp prst="textNoShape">
              <a:avLst/>
            </a:prstTxWarp>
          </a:bodyPr>
          <a:lstStyle/>
          <a:p>
            <a:pPr algn="ctr">
              <a:lnSpc>
                <a:spcPct val="80000"/>
              </a:lnSpc>
            </a:pPr>
            <a:r>
              <a:rPr lang="en-US" sz="4000" b="1">
                <a:solidFill>
                  <a:srgbClr val="000066"/>
                </a:solidFill>
                <a:latin typeface="Arial" charset="0"/>
              </a:rPr>
              <a:t>Progressive MS</a:t>
            </a:r>
            <a:r>
              <a:rPr lang="en-US" b="1">
                <a:solidFill>
                  <a:srgbClr val="000066"/>
                </a:solidFill>
                <a:latin typeface="Arial" charset="0"/>
              </a:rPr>
              <a:t/>
            </a:r>
            <a:br>
              <a:rPr lang="en-US" b="1">
                <a:solidFill>
                  <a:srgbClr val="000066"/>
                </a:solidFill>
                <a:latin typeface="Arial" charset="0"/>
              </a:rPr>
            </a:br>
            <a:r>
              <a:rPr lang="en-US" b="1">
                <a:solidFill>
                  <a:srgbClr val="000066"/>
                </a:solidFill>
                <a:latin typeface="Arial" charset="0"/>
              </a:rPr>
              <a:t> Treatment Overview</a:t>
            </a:r>
          </a:p>
        </p:txBody>
      </p:sp>
      <p:sp>
        <p:nvSpPr>
          <p:cNvPr id="51203" name="Text Box 3"/>
          <p:cNvSpPr txBox="1">
            <a:spLocks noChangeArrowheads="1"/>
          </p:cNvSpPr>
          <p:nvPr/>
        </p:nvSpPr>
        <p:spPr bwMode="auto">
          <a:xfrm>
            <a:off x="2543175" y="1355725"/>
            <a:ext cx="2460625" cy="552450"/>
          </a:xfrm>
          <a:prstGeom prst="rect">
            <a:avLst/>
          </a:prstGeom>
          <a:solidFill>
            <a:srgbClr val="FF9900"/>
          </a:solidFill>
          <a:ln w="38100">
            <a:solidFill>
              <a:srgbClr val="0000CC"/>
            </a:solidFill>
            <a:miter lim="800000"/>
            <a:headEnd/>
            <a:tailEnd/>
          </a:ln>
        </p:spPr>
        <p:txBody>
          <a:bodyPr lIns="81949" tIns="40973" rIns="81949" bIns="40973">
            <a:prstTxWarp prst="textNoShape">
              <a:avLst/>
            </a:prstTxWarp>
          </a:bodyPr>
          <a:lstStyle/>
          <a:p>
            <a:pPr marL="104775" indent="-104775" algn="ctr" defTabSz="820738" eaLnBrk="0" hangingPunct="0">
              <a:buFont typeface="Symbol" charset="2"/>
              <a:buNone/>
            </a:pPr>
            <a:r>
              <a:rPr lang="en-US" sz="1600" b="1">
                <a:solidFill>
                  <a:schemeClr val="bg1"/>
                </a:solidFill>
                <a:latin typeface="Arial" charset="0"/>
              </a:rPr>
              <a:t>Progressive</a:t>
            </a:r>
            <a:br>
              <a:rPr lang="en-US" sz="1600" b="1">
                <a:solidFill>
                  <a:schemeClr val="bg1"/>
                </a:solidFill>
                <a:latin typeface="Arial" charset="0"/>
              </a:rPr>
            </a:br>
            <a:r>
              <a:rPr lang="en-US" sz="1600" b="1">
                <a:solidFill>
                  <a:schemeClr val="bg1"/>
                </a:solidFill>
                <a:latin typeface="Arial" charset="0"/>
              </a:rPr>
              <a:t>MS</a:t>
            </a:r>
          </a:p>
        </p:txBody>
      </p:sp>
      <p:sp>
        <p:nvSpPr>
          <p:cNvPr id="51204" name="Text Box 4"/>
          <p:cNvSpPr txBox="1">
            <a:spLocks noChangeArrowheads="1"/>
          </p:cNvSpPr>
          <p:nvPr/>
        </p:nvSpPr>
        <p:spPr bwMode="auto">
          <a:xfrm>
            <a:off x="2066925" y="4124325"/>
            <a:ext cx="3571875" cy="2581275"/>
          </a:xfrm>
          <a:prstGeom prst="rect">
            <a:avLst/>
          </a:prstGeom>
          <a:noFill/>
          <a:ln w="38100">
            <a:solidFill>
              <a:srgbClr val="0000CC"/>
            </a:solidFill>
            <a:miter lim="800000"/>
            <a:headEnd/>
            <a:tailEnd/>
          </a:ln>
        </p:spPr>
        <p:txBody>
          <a:bodyPr lIns="81949" tIns="40973" rIns="81949" bIns="40973">
            <a:prstTxWarp prst="textNoShape">
              <a:avLst/>
            </a:prstTxWarp>
          </a:bodyPr>
          <a:lstStyle/>
          <a:p>
            <a:pPr marL="104775" indent="-104775" algn="ctr" defTabSz="820738" eaLnBrk="0" hangingPunct="0"/>
            <a:r>
              <a:rPr lang="en-US" sz="1600" b="1">
                <a:solidFill>
                  <a:srgbClr val="003366"/>
                </a:solidFill>
                <a:latin typeface="Arial" charset="0"/>
              </a:rPr>
              <a:t>SECOND- &amp; THIRD-LINE THERAPIES</a:t>
            </a:r>
          </a:p>
          <a:p>
            <a:pPr marL="104775" indent="-104775" defTabSz="820738" eaLnBrk="0" hangingPunct="0">
              <a:buFontTx/>
              <a:buChar char="•"/>
            </a:pPr>
            <a:r>
              <a:rPr lang="en-US" sz="1400" b="1" i="1">
                <a:solidFill>
                  <a:srgbClr val="003366"/>
                </a:solidFill>
                <a:latin typeface="Arial" charset="0"/>
                <a:ea typeface="Arial" charset="0"/>
                <a:cs typeface="Arial" charset="0"/>
              </a:rPr>
              <a:t>Polytherapy given to pts who continue to deteriorate despite treatment with first-line therapies</a:t>
            </a:r>
            <a:endParaRPr lang="el-GR" sz="1400" b="1" i="1">
              <a:solidFill>
                <a:srgbClr val="003366"/>
              </a:solidFill>
              <a:latin typeface="Arial" charset="0"/>
              <a:ea typeface="Arial" charset="0"/>
              <a:cs typeface="Arial" charset="0"/>
            </a:endParaRPr>
          </a:p>
          <a:p>
            <a:pPr marL="104775" indent="-104775" defTabSz="820738" eaLnBrk="0" hangingPunct="0">
              <a:buFontTx/>
              <a:buChar char="•"/>
            </a:pPr>
            <a:r>
              <a:rPr lang="en-US" sz="1400" b="1" i="1">
                <a:solidFill>
                  <a:srgbClr val="003366"/>
                </a:solidFill>
                <a:latin typeface="Arial" charset="0"/>
                <a:ea typeface="Arial" charset="0"/>
                <a:cs typeface="Arial" charset="0"/>
              </a:rPr>
              <a:t>Combinations include:</a:t>
            </a:r>
          </a:p>
          <a:p>
            <a:pPr marL="314325" lvl="1" indent="-107950" defTabSz="820738" eaLnBrk="0" hangingPunct="0">
              <a:buFontTx/>
              <a:buChar char="•"/>
            </a:pPr>
            <a:r>
              <a:rPr lang="en-US" sz="1600" b="1">
                <a:latin typeface="Arial" charset="0"/>
                <a:ea typeface="Arial" charset="0"/>
                <a:cs typeface="Arial" charset="0"/>
              </a:rPr>
              <a:t>IFN</a:t>
            </a:r>
            <a:r>
              <a:rPr lang="el-GR" sz="1600" b="1">
                <a:latin typeface="Arial" charset="0"/>
                <a:ea typeface="Arial" charset="0"/>
                <a:cs typeface="Arial" charset="0"/>
              </a:rPr>
              <a:t>β</a:t>
            </a:r>
            <a:r>
              <a:rPr lang="en-US" sz="1600" b="1">
                <a:latin typeface="Arial" charset="0"/>
                <a:ea typeface="Arial" charset="0"/>
                <a:cs typeface="Arial" charset="0"/>
              </a:rPr>
              <a:t> + chemo agent</a:t>
            </a:r>
          </a:p>
          <a:p>
            <a:pPr marL="314325" lvl="1" indent="-107950" defTabSz="820738" eaLnBrk="0" hangingPunct="0">
              <a:buFontTx/>
              <a:buChar char="•"/>
            </a:pPr>
            <a:r>
              <a:rPr lang="en-US" sz="1600" b="1">
                <a:latin typeface="Arial" charset="0"/>
                <a:ea typeface="Arial" charset="0"/>
                <a:cs typeface="Arial" charset="0"/>
              </a:rPr>
              <a:t>Glatiramer acetate + chemo agent</a:t>
            </a:r>
          </a:p>
          <a:p>
            <a:pPr marL="104775" indent="-104775" defTabSz="820738" eaLnBrk="0" hangingPunct="0">
              <a:buFontTx/>
              <a:buChar char="•"/>
            </a:pPr>
            <a:r>
              <a:rPr lang="en-US" sz="1400" b="1" i="1">
                <a:solidFill>
                  <a:srgbClr val="003366"/>
                </a:solidFill>
                <a:latin typeface="Arial" charset="0"/>
                <a:ea typeface="Arial" charset="0"/>
                <a:cs typeface="Arial" charset="0"/>
              </a:rPr>
              <a:t>BMT &amp; lymphoid irradiation (reserved for most dire cases)</a:t>
            </a:r>
          </a:p>
        </p:txBody>
      </p:sp>
      <p:sp>
        <p:nvSpPr>
          <p:cNvPr id="51205" name="Text Box 5"/>
          <p:cNvSpPr txBox="1">
            <a:spLocks noChangeArrowheads="1"/>
          </p:cNvSpPr>
          <p:nvPr/>
        </p:nvSpPr>
        <p:spPr bwMode="auto">
          <a:xfrm>
            <a:off x="1624013" y="992188"/>
            <a:ext cx="5995987" cy="303212"/>
          </a:xfrm>
          <a:prstGeom prst="rect">
            <a:avLst/>
          </a:prstGeom>
          <a:noFill/>
          <a:ln w="12700">
            <a:noFill/>
            <a:miter lim="800000"/>
            <a:headEnd/>
            <a:tailEnd/>
          </a:ln>
        </p:spPr>
        <p:txBody>
          <a:bodyPr lIns="82058" tIns="41029" rIns="82058" bIns="41029">
            <a:prstTxWarp prst="textNoShape">
              <a:avLst/>
            </a:prstTxWarp>
            <a:spAutoFit/>
          </a:bodyPr>
          <a:lstStyle/>
          <a:p>
            <a:pPr defTabSz="820738" eaLnBrk="0" hangingPunct="0">
              <a:lnSpc>
                <a:spcPct val="90000"/>
              </a:lnSpc>
            </a:pPr>
            <a:r>
              <a:rPr lang="en-US" sz="1600" b="1">
                <a:solidFill>
                  <a:srgbClr val="000066"/>
                </a:solidFill>
                <a:latin typeface="Arial" charset="0"/>
              </a:rPr>
              <a:t>There are no therapies indicated to treat Progressive MS</a:t>
            </a:r>
          </a:p>
        </p:txBody>
      </p:sp>
      <p:sp>
        <p:nvSpPr>
          <p:cNvPr id="51206" name="Text Box 6"/>
          <p:cNvSpPr txBox="1">
            <a:spLocks noChangeArrowheads="1"/>
          </p:cNvSpPr>
          <p:nvPr/>
        </p:nvSpPr>
        <p:spPr bwMode="auto">
          <a:xfrm>
            <a:off x="2087563" y="2333625"/>
            <a:ext cx="3563937" cy="1333500"/>
          </a:xfrm>
          <a:prstGeom prst="rect">
            <a:avLst/>
          </a:prstGeom>
          <a:noFill/>
          <a:ln w="38100">
            <a:solidFill>
              <a:srgbClr val="0000CC"/>
            </a:solidFill>
            <a:miter lim="800000"/>
            <a:headEnd/>
            <a:tailEnd/>
          </a:ln>
        </p:spPr>
        <p:txBody>
          <a:bodyPr lIns="81949" tIns="40973" rIns="81949" bIns="40973">
            <a:prstTxWarp prst="textNoShape">
              <a:avLst/>
            </a:prstTxWarp>
          </a:bodyPr>
          <a:lstStyle/>
          <a:p>
            <a:pPr marL="104775" indent="-104775" algn="ctr" defTabSz="820738" eaLnBrk="0" hangingPunct="0">
              <a:buFont typeface="Symbol" charset="2"/>
              <a:buNone/>
            </a:pPr>
            <a:r>
              <a:rPr lang="en-US" sz="1600" b="1">
                <a:solidFill>
                  <a:srgbClr val="003366"/>
                </a:solidFill>
                <a:latin typeface="Arial" charset="0"/>
                <a:ea typeface="Arial" charset="0"/>
                <a:cs typeface="Arial" charset="0"/>
              </a:rPr>
              <a:t>FIRST-LINE THERAPIES</a:t>
            </a:r>
          </a:p>
          <a:p>
            <a:pPr marL="104775" indent="-104775" defTabSz="820738" eaLnBrk="0" hangingPunct="0">
              <a:buFont typeface="Symbol" charset="2"/>
              <a:buChar char="·"/>
            </a:pPr>
            <a:r>
              <a:rPr lang="en-US" sz="1400" b="1" i="1">
                <a:solidFill>
                  <a:srgbClr val="003366"/>
                </a:solidFill>
                <a:latin typeface="Arial" charset="0"/>
                <a:ea typeface="Arial" charset="0"/>
                <a:cs typeface="Arial" charset="0"/>
              </a:rPr>
              <a:t>Used as monotherapy</a:t>
            </a:r>
          </a:p>
          <a:p>
            <a:pPr marL="314325" lvl="1" indent="-107950" defTabSz="820738" eaLnBrk="0" hangingPunct="0">
              <a:buFontTx/>
              <a:buChar char="•"/>
            </a:pPr>
            <a:r>
              <a:rPr lang="en-US" sz="1600" b="1">
                <a:latin typeface="Arial" charset="0"/>
                <a:ea typeface="Arial" charset="0"/>
                <a:cs typeface="Arial" charset="0"/>
              </a:rPr>
              <a:t>IFN</a:t>
            </a:r>
            <a:r>
              <a:rPr lang="el-GR" sz="1600" b="1">
                <a:latin typeface="Arial" charset="0"/>
                <a:ea typeface="Arial" charset="0"/>
                <a:cs typeface="Arial" charset="0"/>
              </a:rPr>
              <a:t>β</a:t>
            </a:r>
            <a:r>
              <a:rPr lang="en-US" sz="1600" b="1">
                <a:latin typeface="Arial" charset="0"/>
                <a:ea typeface="Arial" charset="0"/>
                <a:cs typeface="Arial" charset="0"/>
              </a:rPr>
              <a:t> </a:t>
            </a:r>
          </a:p>
          <a:p>
            <a:pPr marL="314325" lvl="1" indent="-107950" defTabSz="820738" eaLnBrk="0" hangingPunct="0">
              <a:buFontTx/>
              <a:buChar char="•"/>
            </a:pPr>
            <a:r>
              <a:rPr lang="en-US" sz="1600" b="1">
                <a:latin typeface="Arial" charset="0"/>
                <a:ea typeface="Arial" charset="0"/>
                <a:cs typeface="Arial" charset="0"/>
              </a:rPr>
              <a:t>Glatirmamer acetate</a:t>
            </a:r>
          </a:p>
          <a:p>
            <a:pPr marL="314325" lvl="1" indent="-107950" defTabSz="820738" eaLnBrk="0" hangingPunct="0">
              <a:buFontTx/>
              <a:buChar char="•"/>
            </a:pPr>
            <a:r>
              <a:rPr lang="en-US" sz="1600" b="1">
                <a:latin typeface="Arial" charset="0"/>
                <a:ea typeface="Arial" charset="0"/>
                <a:cs typeface="Arial" charset="0"/>
              </a:rPr>
              <a:t>Chemotherapeutic agents</a:t>
            </a:r>
          </a:p>
          <a:p>
            <a:pPr marL="104775" indent="-104775" defTabSz="820738" eaLnBrk="0" hangingPunct="0">
              <a:buFontTx/>
              <a:buChar char="•"/>
            </a:pPr>
            <a:endParaRPr lang="en-US" sz="1600">
              <a:latin typeface="Arial" charset="0"/>
              <a:ea typeface="Arial" charset="0"/>
              <a:cs typeface="Arial" charset="0"/>
            </a:endParaRPr>
          </a:p>
        </p:txBody>
      </p:sp>
      <p:sp>
        <p:nvSpPr>
          <p:cNvPr id="51207" name="Line 7"/>
          <p:cNvSpPr>
            <a:spLocks noChangeShapeType="1"/>
          </p:cNvSpPr>
          <p:nvPr/>
        </p:nvSpPr>
        <p:spPr bwMode="auto">
          <a:xfrm>
            <a:off x="3730625" y="1925638"/>
            <a:ext cx="0" cy="407987"/>
          </a:xfrm>
          <a:prstGeom prst="line">
            <a:avLst/>
          </a:prstGeom>
          <a:noFill/>
          <a:ln w="25400">
            <a:solidFill>
              <a:srgbClr val="000080"/>
            </a:solidFill>
            <a:round/>
            <a:headEnd/>
            <a:tailEnd type="arrow" w="med" len="med"/>
          </a:ln>
        </p:spPr>
        <p:txBody>
          <a:bodyPr>
            <a:prstTxWarp prst="textNoShape">
              <a:avLst/>
            </a:prstTxWarp>
          </a:bodyPr>
          <a:lstStyle/>
          <a:p>
            <a:endParaRPr lang="en-US"/>
          </a:p>
        </p:txBody>
      </p:sp>
      <p:sp>
        <p:nvSpPr>
          <p:cNvPr id="51208" name="Line 8"/>
          <p:cNvSpPr>
            <a:spLocks noChangeShapeType="1"/>
          </p:cNvSpPr>
          <p:nvPr/>
        </p:nvSpPr>
        <p:spPr bwMode="auto">
          <a:xfrm>
            <a:off x="3730625" y="3667125"/>
            <a:ext cx="0" cy="452438"/>
          </a:xfrm>
          <a:prstGeom prst="line">
            <a:avLst/>
          </a:prstGeom>
          <a:noFill/>
          <a:ln w="25400">
            <a:solidFill>
              <a:srgbClr val="000080"/>
            </a:solidFill>
            <a:round/>
            <a:headEnd/>
            <a:tailEnd type="arrow" w="med" len="med"/>
          </a:ln>
        </p:spPr>
        <p:txBody>
          <a:bodyPr>
            <a:prstTxWarp prst="textNoShape">
              <a:avLst/>
            </a:prstTxWarp>
          </a:bodyPr>
          <a:lstStyle/>
          <a:p>
            <a:endParaRPr lang="en-US"/>
          </a:p>
        </p:txBody>
      </p:sp>
      <p:sp>
        <p:nvSpPr>
          <p:cNvPr id="51209" name="Text Box 9"/>
          <p:cNvSpPr txBox="1">
            <a:spLocks noChangeArrowheads="1"/>
          </p:cNvSpPr>
          <p:nvPr/>
        </p:nvSpPr>
        <p:spPr bwMode="auto">
          <a:xfrm>
            <a:off x="6323013" y="2800350"/>
            <a:ext cx="1946275" cy="1847850"/>
          </a:xfrm>
          <a:prstGeom prst="rect">
            <a:avLst/>
          </a:prstGeom>
          <a:noFill/>
          <a:ln w="38100">
            <a:solidFill>
              <a:srgbClr val="0000CC"/>
            </a:solidFill>
            <a:miter lim="800000"/>
            <a:headEnd/>
            <a:tailEnd/>
          </a:ln>
        </p:spPr>
        <p:txBody>
          <a:bodyPr lIns="81949" tIns="40973" rIns="81949" bIns="40973">
            <a:prstTxWarp prst="textNoShape">
              <a:avLst/>
            </a:prstTxWarp>
          </a:bodyPr>
          <a:lstStyle/>
          <a:p>
            <a:pPr marL="104775" indent="-104775" algn="ctr" defTabSz="820738" eaLnBrk="0" hangingPunct="0"/>
            <a:r>
              <a:rPr lang="en-US" sz="1200" b="1">
                <a:solidFill>
                  <a:srgbClr val="003366"/>
                </a:solidFill>
                <a:latin typeface="Arial" charset="0"/>
              </a:rPr>
              <a:t>CONCURRENT THERAPY</a:t>
            </a:r>
          </a:p>
          <a:p>
            <a:pPr marL="104775" indent="-104775" defTabSz="820738" eaLnBrk="0" hangingPunct="0">
              <a:buFontTx/>
              <a:buChar char="•"/>
            </a:pPr>
            <a:r>
              <a:rPr lang="en-US" sz="1200" b="1" i="1">
                <a:solidFill>
                  <a:srgbClr val="003366"/>
                </a:solidFill>
                <a:latin typeface="Arial" charset="0"/>
              </a:rPr>
              <a:t>Short-term, high-dose corticosteroid treatment</a:t>
            </a:r>
          </a:p>
          <a:p>
            <a:pPr marL="104775" indent="-104775" defTabSz="820738" eaLnBrk="0" hangingPunct="0">
              <a:buFontTx/>
              <a:buChar char="•"/>
            </a:pPr>
            <a:r>
              <a:rPr lang="en-US" sz="1200" b="1" i="1">
                <a:solidFill>
                  <a:srgbClr val="003366"/>
                </a:solidFill>
                <a:latin typeface="Arial" charset="0"/>
              </a:rPr>
              <a:t>Symptomatic treatment</a:t>
            </a:r>
          </a:p>
          <a:p>
            <a:pPr marL="314325" lvl="1" indent="-107950" defTabSz="820738" eaLnBrk="0" hangingPunct="0">
              <a:buFontTx/>
              <a:buChar char="•"/>
            </a:pPr>
            <a:r>
              <a:rPr lang="en-US" sz="1200" b="1">
                <a:latin typeface="Arial" charset="0"/>
                <a:ea typeface="Arial" charset="0"/>
                <a:cs typeface="Arial" charset="0"/>
              </a:rPr>
              <a:t>Methylprednisolone</a:t>
            </a:r>
          </a:p>
          <a:p>
            <a:pPr marL="314325" lvl="1" indent="-107950" defTabSz="820738" eaLnBrk="0" hangingPunct="0">
              <a:buFontTx/>
              <a:buChar char="•"/>
            </a:pPr>
            <a:r>
              <a:rPr lang="en-US" sz="1200" b="1">
                <a:latin typeface="Arial" charset="0"/>
                <a:ea typeface="Arial" charset="0"/>
                <a:cs typeface="Arial" charset="0"/>
              </a:rPr>
              <a:t>Prednisone</a:t>
            </a:r>
          </a:p>
          <a:p>
            <a:pPr marL="104775" indent="-104775" defTabSz="820738" eaLnBrk="0" hangingPunct="0">
              <a:buFontTx/>
              <a:buChar char="•"/>
            </a:pPr>
            <a:endParaRPr lang="en-US" sz="1200" b="1">
              <a:latin typeface="Arial" charset="0"/>
              <a:ea typeface="Arial" charset="0"/>
              <a:cs typeface="Arial" charset="0"/>
            </a:endParaRPr>
          </a:p>
          <a:p>
            <a:pPr marL="104775" indent="-104775" defTabSz="820738" eaLnBrk="0" hangingPunct="0"/>
            <a:endParaRPr lang="en-US" sz="1200">
              <a:solidFill>
                <a:srgbClr val="003366"/>
              </a:solidFill>
              <a:latin typeface="Arial" charset="0"/>
            </a:endParaRPr>
          </a:p>
        </p:txBody>
      </p:sp>
      <p:sp>
        <p:nvSpPr>
          <p:cNvPr id="51210" name="AutoShape 10"/>
          <p:cNvSpPr>
            <a:spLocks/>
          </p:cNvSpPr>
          <p:nvPr/>
        </p:nvSpPr>
        <p:spPr bwMode="auto">
          <a:xfrm>
            <a:off x="5657850" y="2733675"/>
            <a:ext cx="665163" cy="2019300"/>
          </a:xfrm>
          <a:prstGeom prst="rightBrace">
            <a:avLst>
              <a:gd name="adj1" fmla="val 25298"/>
              <a:gd name="adj2" fmla="val 50000"/>
            </a:avLst>
          </a:prstGeom>
          <a:noFill/>
          <a:ln w="25400">
            <a:solidFill>
              <a:srgbClr val="000080"/>
            </a:solidFill>
            <a:round/>
            <a:headEnd type="arrow" w="med" len="med"/>
            <a:tailEnd type="arrow" w="med" len="med"/>
          </a:ln>
        </p:spPr>
        <p:txBody>
          <a:bodyPr>
            <a:prstTxWarp prst="textNoShape">
              <a:avLst/>
            </a:prstTxWarp>
          </a:bodyPr>
          <a:lstStyle/>
          <a:p>
            <a:endParaRPr lang="en-US"/>
          </a:p>
        </p:txBody>
      </p:sp>
      <p:sp>
        <p:nvSpPr>
          <p:cNvPr id="51211" name="TextBox 10"/>
          <p:cNvSpPr txBox="1">
            <a:spLocks noChangeArrowheads="1"/>
          </p:cNvSpPr>
          <p:nvPr/>
        </p:nvSpPr>
        <p:spPr bwMode="auto">
          <a:xfrm>
            <a:off x="7964488" y="6400800"/>
            <a:ext cx="1130300" cy="338138"/>
          </a:xfrm>
          <a:prstGeom prst="rect">
            <a:avLst/>
          </a:prstGeom>
          <a:noFill/>
          <a:ln w="9525">
            <a:noFill/>
            <a:miter lim="800000"/>
            <a:headEnd/>
            <a:tailEnd/>
          </a:ln>
        </p:spPr>
        <p:txBody>
          <a:bodyPr wrap="none">
            <a:prstTxWarp prst="textNoShape">
              <a:avLst/>
            </a:prstTxWarp>
            <a:spAutoFit/>
          </a:bodyPr>
          <a:lstStyle/>
          <a:p>
            <a:r>
              <a:rPr lang="en-US" sz="1600" b="1" i="1">
                <a:latin typeface="Arial" charset="0"/>
                <a:ea typeface="Arial" charset="0"/>
                <a:cs typeface="Arial" charset="0"/>
              </a:rPr>
              <a:t>P. Martini</a:t>
            </a:r>
          </a:p>
        </p:txBody>
      </p:sp>
    </p:spTree>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51202" name="Picture 3"/>
          <p:cNvPicPr>
            <a:picLocks noChangeAspect="1"/>
          </p:cNvPicPr>
          <p:nvPr/>
        </p:nvPicPr>
        <p:blipFill>
          <a:blip r:embed="rId2"/>
          <a:srcRect/>
          <a:stretch>
            <a:fillRect/>
          </a:stretch>
        </p:blipFill>
        <p:spPr bwMode="auto">
          <a:xfrm>
            <a:off x="228600" y="990600"/>
            <a:ext cx="8570913" cy="5289550"/>
          </a:xfrm>
          <a:prstGeom prst="rect">
            <a:avLst/>
          </a:prstGeom>
          <a:noFill/>
          <a:ln w="9525">
            <a:noFill/>
            <a:miter lim="800000"/>
            <a:headEnd/>
            <a:tailEnd/>
          </a:ln>
        </p:spPr>
      </p:pic>
      <p:pic>
        <p:nvPicPr>
          <p:cNvPr id="51203" name="Picture 4"/>
          <p:cNvPicPr>
            <a:picLocks noChangeAspect="1"/>
          </p:cNvPicPr>
          <p:nvPr/>
        </p:nvPicPr>
        <p:blipFill>
          <a:blip r:embed="rId3"/>
          <a:srcRect/>
          <a:stretch>
            <a:fillRect/>
          </a:stretch>
        </p:blipFill>
        <p:spPr bwMode="auto">
          <a:xfrm>
            <a:off x="304800" y="6400800"/>
            <a:ext cx="8305800" cy="177800"/>
          </a:xfrm>
          <a:prstGeom prst="rect">
            <a:avLst/>
          </a:prstGeom>
          <a:noFill/>
          <a:ln w="9525">
            <a:noFill/>
            <a:miter lim="800000"/>
            <a:headEnd/>
            <a:tailEnd/>
          </a:ln>
        </p:spPr>
      </p:pic>
      <p:sp>
        <p:nvSpPr>
          <p:cNvPr id="51204" name="TextBox 3"/>
          <p:cNvSpPr txBox="1">
            <a:spLocks noChangeArrowheads="1"/>
          </p:cNvSpPr>
          <p:nvPr/>
        </p:nvSpPr>
        <p:spPr bwMode="auto">
          <a:xfrm>
            <a:off x="381000" y="4067175"/>
            <a:ext cx="658813" cy="276225"/>
          </a:xfrm>
          <a:prstGeom prst="rect">
            <a:avLst/>
          </a:prstGeom>
          <a:noFill/>
          <a:ln w="9525">
            <a:noFill/>
            <a:miter lim="800000"/>
            <a:headEnd/>
            <a:tailEnd/>
          </a:ln>
        </p:spPr>
        <p:txBody>
          <a:bodyPr wrap="none">
            <a:prstTxWarp prst="textNoShape">
              <a:avLst/>
            </a:prstTxWarp>
            <a:spAutoFit/>
          </a:bodyPr>
          <a:lstStyle/>
          <a:p>
            <a:r>
              <a:rPr lang="en-US" sz="1200" b="1"/>
              <a:t>tysabri</a:t>
            </a: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52226" name="Picture 1"/>
          <p:cNvPicPr>
            <a:picLocks noChangeAspect="1"/>
          </p:cNvPicPr>
          <p:nvPr/>
        </p:nvPicPr>
        <p:blipFill>
          <a:blip r:embed="rId2"/>
          <a:srcRect/>
          <a:stretch>
            <a:fillRect/>
          </a:stretch>
        </p:blipFill>
        <p:spPr bwMode="auto">
          <a:xfrm>
            <a:off x="457200" y="1143000"/>
            <a:ext cx="8153400" cy="4021138"/>
          </a:xfrm>
          <a:prstGeom prst="rect">
            <a:avLst/>
          </a:prstGeom>
          <a:noFill/>
          <a:ln w="9525">
            <a:noFill/>
            <a:miter lim="800000"/>
            <a:headEnd/>
            <a:tailEnd/>
          </a:ln>
        </p:spPr>
      </p:pic>
      <p:pic>
        <p:nvPicPr>
          <p:cNvPr id="52227" name="Picture 2"/>
          <p:cNvPicPr>
            <a:picLocks noChangeAspect="1"/>
          </p:cNvPicPr>
          <p:nvPr/>
        </p:nvPicPr>
        <p:blipFill>
          <a:blip r:embed="rId3"/>
          <a:srcRect/>
          <a:stretch>
            <a:fillRect/>
          </a:stretch>
        </p:blipFill>
        <p:spPr bwMode="auto">
          <a:xfrm>
            <a:off x="304800" y="6400800"/>
            <a:ext cx="8305800" cy="1778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5298" name="Rectangle 2"/>
          <p:cNvSpPr>
            <a:spLocks noGrp="1" noChangeArrowheads="1"/>
          </p:cNvSpPr>
          <p:nvPr>
            <p:ph type="body" idx="1"/>
          </p:nvPr>
        </p:nvSpPr>
        <p:spPr>
          <a:xfrm>
            <a:off x="242888" y="2305050"/>
            <a:ext cx="4676775" cy="2543175"/>
          </a:xfrm>
          <a:solidFill>
            <a:srgbClr val="FFD14F"/>
          </a:solidFill>
          <a:ln>
            <a:solidFill>
              <a:schemeClr val="tx1"/>
            </a:solidFill>
          </a:ln>
        </p:spPr>
        <p:txBody>
          <a:bodyPr/>
          <a:lstStyle/>
          <a:p>
            <a:pPr marL="457200" indent="-457200" algn="r" eaLnBrk="1" hangingPunct="1">
              <a:lnSpc>
                <a:spcPct val="95000"/>
              </a:lnSpc>
              <a:buFontTx/>
              <a:buNone/>
            </a:pPr>
            <a:r>
              <a:rPr lang="en-US" sz="2400">
                <a:ea typeface="ＭＳ Ｐゴシック" pitchFamily="-65" charset="-128"/>
                <a:cs typeface="ＭＳ Ｐゴシック" pitchFamily="-65" charset="-128"/>
              </a:rPr>
              <a:t/>
            </a:r>
            <a:br>
              <a:rPr lang="en-US" sz="2400">
                <a:ea typeface="ＭＳ Ｐゴシック" pitchFamily="-65" charset="-128"/>
                <a:cs typeface="ＭＳ Ｐゴシック" pitchFamily="-65" charset="-128"/>
              </a:rPr>
            </a:br>
            <a:endParaRPr lang="en-US" sz="2400">
              <a:ea typeface="ＭＳ Ｐゴシック" pitchFamily="-65" charset="-128"/>
              <a:cs typeface="ＭＳ Ｐゴシック" pitchFamily="-65" charset="-128"/>
            </a:endParaRPr>
          </a:p>
          <a:p>
            <a:pPr marL="457200" indent="-457200" algn="r" eaLnBrk="1" hangingPunct="1">
              <a:lnSpc>
                <a:spcPct val="95000"/>
              </a:lnSpc>
              <a:buFontTx/>
              <a:buNone/>
            </a:pPr>
            <a:endParaRPr lang="en-US" sz="2400">
              <a:ea typeface="ＭＳ Ｐゴシック" pitchFamily="-65" charset="-128"/>
              <a:cs typeface="ＭＳ Ｐゴシック" pitchFamily="-65" charset="-128"/>
            </a:endParaRPr>
          </a:p>
          <a:p>
            <a:pPr marL="457200" indent="-457200" algn="r" eaLnBrk="1" hangingPunct="1">
              <a:lnSpc>
                <a:spcPct val="95000"/>
              </a:lnSpc>
              <a:buFontTx/>
              <a:buNone/>
            </a:pPr>
            <a:endParaRPr lang="en-US" sz="2400">
              <a:ea typeface="ＭＳ Ｐゴシック" pitchFamily="-65" charset="-128"/>
              <a:cs typeface="ＭＳ Ｐゴシック" pitchFamily="-65" charset="-128"/>
            </a:endParaRPr>
          </a:p>
          <a:p>
            <a:pPr marL="457200" indent="-457200" algn="r" eaLnBrk="1" hangingPunct="1">
              <a:lnSpc>
                <a:spcPct val="95000"/>
              </a:lnSpc>
              <a:buFontTx/>
              <a:buNone/>
            </a:pPr>
            <a:r>
              <a:rPr lang="en-US" sz="2400">
                <a:ea typeface="ＭＳ Ｐゴシック" pitchFamily="-65" charset="-128"/>
                <a:cs typeface="ＭＳ Ｐゴシック" pitchFamily="-65" charset="-128"/>
              </a:rPr>
              <a:t/>
            </a:r>
            <a:br>
              <a:rPr lang="en-US" sz="2400">
                <a:ea typeface="ＭＳ Ｐゴシック" pitchFamily="-65" charset="-128"/>
                <a:cs typeface="ＭＳ Ｐゴシック" pitchFamily="-65" charset="-128"/>
              </a:rPr>
            </a:br>
            <a:endParaRPr lang="en-US" sz="2400">
              <a:ea typeface="ＭＳ Ｐゴシック" pitchFamily="-65" charset="-128"/>
              <a:cs typeface="ＭＳ Ｐゴシック" pitchFamily="-65" charset="-128"/>
            </a:endParaRPr>
          </a:p>
        </p:txBody>
      </p:sp>
      <p:sp>
        <p:nvSpPr>
          <p:cNvPr id="55299" name="Text Box 3"/>
          <p:cNvSpPr txBox="1">
            <a:spLocks noChangeArrowheads="1"/>
          </p:cNvSpPr>
          <p:nvPr/>
        </p:nvSpPr>
        <p:spPr bwMode="auto">
          <a:xfrm>
            <a:off x="100017" y="222250"/>
            <a:ext cx="8957225" cy="523220"/>
          </a:xfrm>
          <a:prstGeom prst="rect">
            <a:avLst/>
          </a:prstGeom>
          <a:noFill/>
          <a:ln w="9525">
            <a:noFill/>
            <a:miter lim="800000"/>
            <a:headEnd/>
            <a:tailEnd/>
          </a:ln>
        </p:spPr>
        <p:txBody>
          <a:bodyPr wrap="none">
            <a:prstTxWarp prst="textNoShape">
              <a:avLst/>
            </a:prstTxWarp>
            <a:spAutoFit/>
          </a:bodyPr>
          <a:lstStyle/>
          <a:p>
            <a:pPr algn="ctr" eaLnBrk="0" hangingPunct="0"/>
            <a:r>
              <a:rPr lang="en-US" sz="2800" b="1" dirty="0">
                <a:solidFill>
                  <a:srgbClr val="FF0000"/>
                </a:solidFill>
                <a:latin typeface="Arial" pitchFamily="-65" charset="0"/>
              </a:rPr>
              <a:t>Top Unmet Needs vs. Current Product Performance</a:t>
            </a:r>
          </a:p>
        </p:txBody>
      </p:sp>
      <p:sp>
        <p:nvSpPr>
          <p:cNvPr id="55300" name="Text Box 4"/>
          <p:cNvSpPr txBox="1">
            <a:spLocks noChangeArrowheads="1"/>
          </p:cNvSpPr>
          <p:nvPr/>
        </p:nvSpPr>
        <p:spPr bwMode="auto">
          <a:xfrm>
            <a:off x="6157913" y="1319213"/>
            <a:ext cx="2006600" cy="396875"/>
          </a:xfrm>
          <a:prstGeom prst="rect">
            <a:avLst/>
          </a:prstGeom>
          <a:noFill/>
          <a:ln w="9525">
            <a:noFill/>
            <a:miter lim="800000"/>
            <a:headEnd/>
            <a:tailEnd/>
          </a:ln>
        </p:spPr>
        <p:txBody>
          <a:bodyPr>
            <a:prstTxWarp prst="textNoShape">
              <a:avLst/>
            </a:prstTxWarp>
            <a:spAutoFit/>
          </a:bodyPr>
          <a:lstStyle/>
          <a:p>
            <a:pPr eaLnBrk="0" hangingPunct="0">
              <a:spcBef>
                <a:spcPct val="50000"/>
              </a:spcBef>
            </a:pPr>
            <a:endParaRPr lang="en-US" sz="2000">
              <a:latin typeface="Arial" pitchFamily="-65" charset="0"/>
            </a:endParaRPr>
          </a:p>
        </p:txBody>
      </p:sp>
      <p:sp>
        <p:nvSpPr>
          <p:cNvPr id="55301" name="Rectangle 5"/>
          <p:cNvSpPr>
            <a:spLocks noChangeArrowheads="1"/>
          </p:cNvSpPr>
          <p:nvPr/>
        </p:nvSpPr>
        <p:spPr bwMode="auto">
          <a:xfrm rot="-5407423">
            <a:off x="6188869" y="-1572419"/>
            <a:ext cx="2487613" cy="5299075"/>
          </a:xfrm>
          <a:prstGeom prst="rect">
            <a:avLst/>
          </a:prstGeom>
          <a:noFill/>
          <a:ln w="9525">
            <a:noFill/>
            <a:miter lim="800000"/>
            <a:headEnd/>
            <a:tailEnd/>
          </a:ln>
        </p:spPr>
        <p:txBody>
          <a:bodyPr>
            <a:prstTxWarp prst="textNoShape">
              <a:avLst/>
            </a:prstTxWarp>
            <a:spAutoFit/>
          </a:bodyPr>
          <a:lstStyle/>
          <a:p>
            <a:pPr eaLnBrk="0" hangingPunct="0">
              <a:lnSpc>
                <a:spcPct val="170000"/>
              </a:lnSpc>
              <a:spcBef>
                <a:spcPct val="50000"/>
              </a:spcBef>
            </a:pPr>
            <a:r>
              <a:rPr lang="en-US" sz="2000" b="1">
                <a:solidFill>
                  <a:srgbClr val="000066"/>
                </a:solidFill>
                <a:latin typeface="Arial" pitchFamily="-65" charset="0"/>
              </a:rPr>
              <a:t>Avonex</a:t>
            </a:r>
          </a:p>
          <a:p>
            <a:pPr eaLnBrk="0" hangingPunct="0">
              <a:lnSpc>
                <a:spcPct val="170000"/>
              </a:lnSpc>
              <a:spcBef>
                <a:spcPct val="50000"/>
              </a:spcBef>
            </a:pPr>
            <a:r>
              <a:rPr lang="en-US" sz="2000" b="1">
                <a:solidFill>
                  <a:srgbClr val="000066"/>
                </a:solidFill>
                <a:latin typeface="Arial" pitchFamily="-65" charset="0"/>
              </a:rPr>
              <a:t>Betaseron </a:t>
            </a:r>
          </a:p>
          <a:p>
            <a:pPr eaLnBrk="0" hangingPunct="0">
              <a:lnSpc>
                <a:spcPct val="170000"/>
              </a:lnSpc>
              <a:spcBef>
                <a:spcPct val="50000"/>
              </a:spcBef>
            </a:pPr>
            <a:r>
              <a:rPr lang="en-US" sz="2000" b="1">
                <a:solidFill>
                  <a:srgbClr val="000066"/>
                </a:solidFill>
                <a:latin typeface="Arial" pitchFamily="-65" charset="0"/>
              </a:rPr>
              <a:t>Copaxone</a:t>
            </a:r>
          </a:p>
          <a:p>
            <a:pPr eaLnBrk="0" hangingPunct="0">
              <a:lnSpc>
                <a:spcPct val="170000"/>
              </a:lnSpc>
              <a:spcBef>
                <a:spcPct val="50000"/>
              </a:spcBef>
            </a:pPr>
            <a:r>
              <a:rPr lang="en-US" sz="2000" b="1">
                <a:solidFill>
                  <a:srgbClr val="000066"/>
                </a:solidFill>
                <a:latin typeface="Arial" pitchFamily="-65" charset="0"/>
              </a:rPr>
              <a:t>Rebif</a:t>
            </a:r>
          </a:p>
          <a:p>
            <a:pPr eaLnBrk="0" hangingPunct="0">
              <a:lnSpc>
                <a:spcPct val="170000"/>
              </a:lnSpc>
              <a:spcBef>
                <a:spcPct val="50000"/>
              </a:spcBef>
            </a:pPr>
            <a:r>
              <a:rPr lang="en-US" sz="2000" b="1">
                <a:solidFill>
                  <a:srgbClr val="000066"/>
                </a:solidFill>
                <a:latin typeface="Arial" pitchFamily="-65" charset="0"/>
              </a:rPr>
              <a:t>Tysabri</a:t>
            </a:r>
          </a:p>
          <a:p>
            <a:pPr eaLnBrk="0" hangingPunct="0">
              <a:lnSpc>
                <a:spcPct val="170000"/>
              </a:lnSpc>
              <a:spcBef>
                <a:spcPct val="50000"/>
              </a:spcBef>
            </a:pPr>
            <a:r>
              <a:rPr lang="en-US" sz="2000" b="1">
                <a:solidFill>
                  <a:srgbClr val="000066"/>
                </a:solidFill>
                <a:latin typeface="Arial" pitchFamily="-65" charset="0"/>
              </a:rPr>
              <a:t>Novantrone</a:t>
            </a:r>
          </a:p>
          <a:p>
            <a:pPr eaLnBrk="0" hangingPunct="0">
              <a:lnSpc>
                <a:spcPct val="170000"/>
              </a:lnSpc>
              <a:spcBef>
                <a:spcPct val="50000"/>
              </a:spcBef>
            </a:pPr>
            <a:endParaRPr lang="en-US" sz="2000" b="1">
              <a:solidFill>
                <a:srgbClr val="000066"/>
              </a:solidFill>
              <a:latin typeface="Arial" pitchFamily="-65" charset="0"/>
            </a:endParaRPr>
          </a:p>
          <a:p>
            <a:pPr eaLnBrk="0" hangingPunct="0">
              <a:lnSpc>
                <a:spcPct val="170000"/>
              </a:lnSpc>
              <a:spcBef>
                <a:spcPct val="50000"/>
              </a:spcBef>
            </a:pPr>
            <a:endParaRPr lang="en-US" sz="2000" b="1">
              <a:solidFill>
                <a:srgbClr val="000066"/>
              </a:solidFill>
              <a:latin typeface="Arial" pitchFamily="-65" charset="0"/>
            </a:endParaRPr>
          </a:p>
        </p:txBody>
      </p:sp>
      <p:graphicFrame>
        <p:nvGraphicFramePr>
          <p:cNvPr id="81926" name="Group 6"/>
          <p:cNvGraphicFramePr>
            <a:graphicFrameLocks noGrp="1"/>
          </p:cNvGraphicFramePr>
          <p:nvPr/>
        </p:nvGraphicFramePr>
        <p:xfrm>
          <a:off x="4900613" y="2305050"/>
          <a:ext cx="3862387" cy="2560320"/>
        </p:xfrm>
        <a:graphic>
          <a:graphicData uri="http://schemas.openxmlformats.org/drawingml/2006/table">
            <a:tbl>
              <a:tblPr/>
              <a:tblGrid>
                <a:gridCol w="644525"/>
                <a:gridCol w="655637"/>
                <a:gridCol w="638175"/>
                <a:gridCol w="638175"/>
                <a:gridCol w="642938"/>
                <a:gridCol w="642937"/>
              </a:tblGrid>
              <a:tr h="63817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3600" b="0" i="0" u="none" strike="noStrike" cap="none" normalizeH="0" baseline="0">
                        <a:ln>
                          <a:noFill/>
                        </a:ln>
                        <a:solidFill>
                          <a:schemeClr val="tx1"/>
                        </a:solidFill>
                        <a:effectLst/>
                        <a:latin typeface="Times New Roman" pitchFamily="-105"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3600" b="0" i="0" u="none" strike="noStrike" cap="none" normalizeH="0" baseline="0">
                        <a:ln>
                          <a:noFill/>
                        </a:ln>
                        <a:solidFill>
                          <a:schemeClr val="tx1"/>
                        </a:solidFill>
                        <a:effectLst/>
                        <a:latin typeface="Times New Roman" pitchFamily="-105"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3600" b="0" i="0" u="none" strike="noStrike" cap="none" normalizeH="0" baseline="0">
                        <a:ln>
                          <a:noFill/>
                        </a:ln>
                        <a:solidFill>
                          <a:schemeClr val="tx1"/>
                        </a:solidFill>
                        <a:effectLst/>
                        <a:latin typeface="Times New Roman" pitchFamily="-105" charset="0"/>
                        <a:sym typeface="Wingdings 2" pitchFamily="-105" charset="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3600" b="0" i="0" u="none" strike="noStrike" cap="none" normalizeH="0" baseline="0">
                        <a:ln>
                          <a:noFill/>
                        </a:ln>
                        <a:solidFill>
                          <a:schemeClr val="tx1"/>
                        </a:solidFill>
                        <a:effectLst/>
                        <a:latin typeface="Times New Roman" pitchFamily="-105"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3600" b="0" i="0" u="none" strike="noStrike" cap="none" normalizeH="0" baseline="0">
                        <a:ln>
                          <a:noFill/>
                        </a:ln>
                        <a:solidFill>
                          <a:schemeClr val="tx1"/>
                        </a:solidFill>
                        <a:effectLst/>
                        <a:latin typeface="Times New Roman" pitchFamily="-105"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3600" b="0" i="0" u="none" strike="noStrike" cap="none" normalizeH="0" baseline="0">
                        <a:ln>
                          <a:noFill/>
                        </a:ln>
                        <a:solidFill>
                          <a:schemeClr val="tx1"/>
                        </a:solidFill>
                        <a:effectLst/>
                        <a:latin typeface="Times New Roman" pitchFamily="-105"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42227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3600" b="0" i="0" u="none" strike="noStrike" cap="none" normalizeH="0" baseline="0">
                        <a:ln>
                          <a:noFill/>
                        </a:ln>
                        <a:solidFill>
                          <a:schemeClr val="tx1"/>
                        </a:solidFill>
                        <a:effectLst/>
                        <a:latin typeface="Times New Roman" pitchFamily="-105" charset="0"/>
                        <a:sym typeface="Wingdings 2" pitchFamily="-105" charset="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3600" b="0" i="0" u="none" strike="noStrike" cap="none" normalizeH="0" baseline="0">
                        <a:ln>
                          <a:noFill/>
                        </a:ln>
                        <a:solidFill>
                          <a:schemeClr val="tx1"/>
                        </a:solidFill>
                        <a:effectLst/>
                        <a:latin typeface="Times New Roman" pitchFamily="-105" charset="0"/>
                        <a:sym typeface="Wingdings 2" pitchFamily="-105" charset="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3600" b="0" i="0" u="none" strike="noStrike" cap="none" normalizeH="0" baseline="0">
                        <a:ln>
                          <a:noFill/>
                        </a:ln>
                        <a:solidFill>
                          <a:schemeClr val="tx1"/>
                        </a:solidFill>
                        <a:effectLst/>
                        <a:latin typeface="Times New Roman" pitchFamily="-105" charset="0"/>
                        <a:sym typeface="Wingdings 2" pitchFamily="-105" charset="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3600" b="0" i="0" u="none" strike="noStrike" cap="none" normalizeH="0" baseline="0">
                        <a:ln>
                          <a:noFill/>
                        </a:ln>
                        <a:solidFill>
                          <a:schemeClr val="tx1"/>
                        </a:solidFill>
                        <a:effectLst/>
                        <a:latin typeface="Times New Roman" pitchFamily="-105" charset="0"/>
                        <a:sym typeface="Wingdings 2" pitchFamily="-105" charset="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3600" b="0" i="0" u="none" strike="noStrike" cap="none" normalizeH="0" baseline="0">
                        <a:ln>
                          <a:noFill/>
                        </a:ln>
                        <a:solidFill>
                          <a:schemeClr val="tx1"/>
                        </a:solidFill>
                        <a:effectLst/>
                        <a:latin typeface="Times New Roman" pitchFamily="-105" charset="0"/>
                        <a:sym typeface="Wingdings 2" pitchFamily="-105" charset="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3600" b="0" i="0" u="none" strike="noStrike" cap="none" normalizeH="0" baseline="0">
                        <a:ln>
                          <a:noFill/>
                        </a:ln>
                        <a:solidFill>
                          <a:schemeClr val="tx1"/>
                        </a:solidFill>
                        <a:effectLst/>
                        <a:latin typeface="Times New Roman" pitchFamily="-105" charset="0"/>
                        <a:sym typeface="Wingdings 2" pitchFamily="-105" charset="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42068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3600" b="0" i="0" u="none" strike="noStrike" cap="none" normalizeH="0" baseline="0">
                        <a:ln>
                          <a:noFill/>
                        </a:ln>
                        <a:solidFill>
                          <a:schemeClr val="tx1"/>
                        </a:solidFill>
                        <a:effectLst/>
                        <a:latin typeface="Times New Roman" pitchFamily="-105" charset="0"/>
                        <a:sym typeface="Wingdings 2" pitchFamily="-105" charset="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3600" b="0" i="0" u="none" strike="noStrike" cap="none" normalizeH="0" baseline="0">
                        <a:ln>
                          <a:noFill/>
                        </a:ln>
                        <a:solidFill>
                          <a:schemeClr val="tx1"/>
                        </a:solidFill>
                        <a:effectLst/>
                        <a:latin typeface="Times New Roman" pitchFamily="-105"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3600" b="0" i="0" u="none" strike="noStrike" cap="none" normalizeH="0" baseline="0">
                        <a:ln>
                          <a:noFill/>
                        </a:ln>
                        <a:solidFill>
                          <a:schemeClr val="tx1"/>
                        </a:solidFill>
                        <a:effectLst/>
                        <a:latin typeface="Times New Roman" pitchFamily="-105"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3600" b="0" i="0" u="none" strike="noStrike" cap="none" normalizeH="0" baseline="0">
                        <a:ln>
                          <a:noFill/>
                        </a:ln>
                        <a:solidFill>
                          <a:schemeClr val="tx1"/>
                        </a:solidFill>
                        <a:effectLst/>
                        <a:latin typeface="Times New Roman" pitchFamily="-105" charset="0"/>
                        <a:sym typeface="Wingdings 2" pitchFamily="-105" charset="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3600" b="0" i="0" u="none" strike="noStrike" cap="none" normalizeH="0" baseline="0">
                        <a:ln>
                          <a:noFill/>
                        </a:ln>
                        <a:solidFill>
                          <a:schemeClr val="tx1"/>
                        </a:solidFill>
                        <a:effectLst/>
                        <a:latin typeface="Times New Roman" pitchFamily="-105" charset="0"/>
                        <a:sym typeface="Wingdings 2" pitchFamily="-105" charset="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3600" b="0" i="0" u="none" strike="noStrike" cap="none" normalizeH="0" baseline="0">
                        <a:ln>
                          <a:noFill/>
                        </a:ln>
                        <a:solidFill>
                          <a:schemeClr val="tx1"/>
                        </a:solidFill>
                        <a:effectLst/>
                        <a:latin typeface="Times New Roman" pitchFamily="-105" charset="0"/>
                        <a:sym typeface="Wingdings 2" pitchFamily="-105" charset="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6350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3600" b="0" i="0" u="none" strike="noStrike" cap="none" normalizeH="0" baseline="0">
                        <a:ln>
                          <a:noFill/>
                        </a:ln>
                        <a:solidFill>
                          <a:schemeClr val="tx1"/>
                        </a:solidFill>
                        <a:effectLst/>
                        <a:latin typeface="Times New Roman" pitchFamily="-105" charset="0"/>
                        <a:sym typeface="Wingdings 2" pitchFamily="-105" charset="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3600" b="0" i="0" u="none" strike="noStrike" cap="none" normalizeH="0" baseline="0">
                        <a:ln>
                          <a:noFill/>
                        </a:ln>
                        <a:solidFill>
                          <a:schemeClr val="tx1"/>
                        </a:solidFill>
                        <a:effectLst/>
                        <a:latin typeface="Times New Roman" pitchFamily="-105" charset="0"/>
                        <a:sym typeface="Wingdings 2" pitchFamily="-105" charset="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3600" b="0" i="0" u="none" strike="noStrike" cap="none" normalizeH="0" baseline="0">
                        <a:ln>
                          <a:noFill/>
                        </a:ln>
                        <a:solidFill>
                          <a:schemeClr val="tx1"/>
                        </a:solidFill>
                        <a:effectLst/>
                        <a:latin typeface="Times New Roman" pitchFamily="-105"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3600" b="0" i="0" u="none" strike="noStrike" cap="none" normalizeH="0" baseline="0">
                        <a:ln>
                          <a:noFill/>
                        </a:ln>
                        <a:solidFill>
                          <a:schemeClr val="tx1"/>
                        </a:solidFill>
                        <a:effectLst/>
                        <a:latin typeface="Times New Roman" pitchFamily="-105"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3600" b="0" i="0" u="none" strike="noStrike" cap="none" normalizeH="0" baseline="0">
                        <a:ln>
                          <a:noFill/>
                        </a:ln>
                        <a:solidFill>
                          <a:schemeClr val="tx1"/>
                        </a:solidFill>
                        <a:effectLst/>
                        <a:latin typeface="Times New Roman" pitchFamily="-105"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3600" b="0" i="0" u="none" strike="noStrike" cap="none" normalizeH="0" baseline="0">
                        <a:ln>
                          <a:noFill/>
                        </a:ln>
                        <a:solidFill>
                          <a:schemeClr val="tx1"/>
                        </a:solidFill>
                        <a:effectLst/>
                        <a:latin typeface="Times New Roman" pitchFamily="-105"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r>
            </a:tbl>
          </a:graphicData>
        </a:graphic>
      </p:graphicFrame>
      <p:sp>
        <p:nvSpPr>
          <p:cNvPr id="55339" name="KMA8CE77A:R002:C003Sbl"/>
          <p:cNvSpPr>
            <a:spLocks/>
          </p:cNvSpPr>
          <p:nvPr>
            <p:custDataLst>
              <p:tags r:id="rId1"/>
            </p:custDataLst>
          </p:nvPr>
        </p:nvSpPr>
        <p:spPr bwMode="auto">
          <a:xfrm>
            <a:off x="5010150" y="3074988"/>
            <a:ext cx="423863" cy="404812"/>
          </a:xfrm>
          <a:custGeom>
            <a:avLst/>
            <a:gdLst>
              <a:gd name="T0" fmla="*/ 2099021 w 31371"/>
              <a:gd name="T1" fmla="*/ 436507563 h 31334"/>
              <a:gd name="T2" fmla="*/ 524723262 w 31371"/>
              <a:gd name="T3" fmla="*/ 871175811 h 31334"/>
              <a:gd name="T4" fmla="*/ 1045482876 w 31371"/>
              <a:gd name="T5" fmla="*/ 437956651 h 31334"/>
              <a:gd name="T6" fmla="*/ 522757503 w 31371"/>
              <a:gd name="T7" fmla="*/ 0 h 31334"/>
              <a:gd name="T8" fmla="*/ 522757503 w 31371"/>
              <a:gd name="T9" fmla="*/ 436479528 h 31334"/>
              <a:gd name="T10" fmla="*/ 2099021 w 31371"/>
              <a:gd name="T11" fmla="*/ 436507563 h 31334"/>
              <a:gd name="T12" fmla="*/ 522757503 w 31371"/>
              <a:gd name="T13" fmla="*/ 28035 h 31334"/>
              <a:gd name="T14" fmla="*/ 2099021 w 31371"/>
              <a:gd name="T15" fmla="*/ 436507563 h 31334"/>
              <a:gd name="T16" fmla="*/ 0 60000 65536"/>
              <a:gd name="T17" fmla="*/ 0 60000 65536"/>
              <a:gd name="T18" fmla="*/ 0 60000 65536"/>
              <a:gd name="T19" fmla="*/ 0 60000 65536"/>
              <a:gd name="T20" fmla="*/ 0 60000 65536"/>
              <a:gd name="T21" fmla="*/ 0 60000 65536"/>
              <a:gd name="T22" fmla="*/ 0 60000 65536"/>
              <a:gd name="T23" fmla="*/ 0 60000 65536"/>
              <a:gd name="T24" fmla="*/ 0 w 31371"/>
              <a:gd name="T25" fmla="*/ 0 h 31334"/>
              <a:gd name="T26" fmla="*/ 31371 w 31371"/>
              <a:gd name="T27" fmla="*/ 31334 h 3133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1371" h="31334">
                <a:moveTo>
                  <a:pt x="63" y="15669"/>
                </a:moveTo>
                <a:cubicBezTo>
                  <a:pt x="0" y="24387"/>
                  <a:pt x="7003" y="31334"/>
                  <a:pt x="15745" y="31272"/>
                </a:cubicBezTo>
                <a:cubicBezTo>
                  <a:pt x="24508" y="31334"/>
                  <a:pt x="31371" y="24440"/>
                  <a:pt x="31371" y="15721"/>
                </a:cubicBezTo>
                <a:cubicBezTo>
                  <a:pt x="31371" y="7002"/>
                  <a:pt x="24429" y="62"/>
                  <a:pt x="15686" y="0"/>
                </a:cubicBezTo>
                <a:lnTo>
                  <a:pt x="15686" y="15668"/>
                </a:lnTo>
                <a:lnTo>
                  <a:pt x="63" y="15669"/>
                </a:lnTo>
                <a:cubicBezTo>
                  <a:pt x="63" y="6946"/>
                  <a:pt x="6951" y="6"/>
                  <a:pt x="15686" y="1"/>
                </a:cubicBezTo>
                <a:cubicBezTo>
                  <a:pt x="6952" y="6"/>
                  <a:pt x="124" y="6950"/>
                  <a:pt x="63" y="15669"/>
                </a:cubicBezTo>
                <a:close/>
              </a:path>
            </a:pathLst>
          </a:custGeom>
          <a:noFill/>
          <a:ln w="12700">
            <a:solidFill>
              <a:schemeClr val="tx2"/>
            </a:solidFill>
            <a:round/>
            <a:headEnd/>
            <a:tailEnd/>
          </a:ln>
        </p:spPr>
        <p:txBody>
          <a:bodyPr lIns="45720" rIns="45720" anchor="ctr">
            <a:prstTxWarp prst="textNoShape">
              <a:avLst/>
            </a:prstTxWarp>
          </a:bodyPr>
          <a:lstStyle/>
          <a:p>
            <a:endParaRPr lang="en-US"/>
          </a:p>
        </p:txBody>
      </p:sp>
      <p:sp>
        <p:nvSpPr>
          <p:cNvPr id="55340" name="Freeform 44"/>
          <p:cNvSpPr>
            <a:spLocks/>
          </p:cNvSpPr>
          <p:nvPr/>
        </p:nvSpPr>
        <p:spPr bwMode="auto">
          <a:xfrm rot="-5400000">
            <a:off x="5020469" y="3075782"/>
            <a:ext cx="196850" cy="207962"/>
          </a:xfrm>
          <a:custGeom>
            <a:avLst/>
            <a:gdLst>
              <a:gd name="T0" fmla="*/ 0 w 84"/>
              <a:gd name="T1" fmla="*/ 0 h 85"/>
              <a:gd name="T2" fmla="*/ 0 w 84"/>
              <a:gd name="T3" fmla="*/ 2147483647 h 85"/>
              <a:gd name="T4" fmla="*/ 2147483647 w 84"/>
              <a:gd name="T5" fmla="*/ 2147483647 h 85"/>
              <a:gd name="T6" fmla="*/ 2147483647 w 84"/>
              <a:gd name="T7" fmla="*/ 2147483647 h 85"/>
              <a:gd name="T8" fmla="*/ 2147483647 w 84"/>
              <a:gd name="T9" fmla="*/ 2147483647 h 85"/>
              <a:gd name="T10" fmla="*/ 2147483647 w 84"/>
              <a:gd name="T11" fmla="*/ 2147483647 h 85"/>
              <a:gd name="T12" fmla="*/ 2147483647 w 84"/>
              <a:gd name="T13" fmla="*/ 2147483647 h 85"/>
              <a:gd name="T14" fmla="*/ 2147483647 w 84"/>
              <a:gd name="T15" fmla="*/ 2147483647 h 85"/>
              <a:gd name="T16" fmla="*/ 0 w 84"/>
              <a:gd name="T17" fmla="*/ 0 h 8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84"/>
              <a:gd name="T28" fmla="*/ 0 h 85"/>
              <a:gd name="T29" fmla="*/ 84 w 84"/>
              <a:gd name="T30" fmla="*/ 85 h 8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84" h="85">
                <a:moveTo>
                  <a:pt x="0" y="0"/>
                </a:moveTo>
                <a:lnTo>
                  <a:pt x="0" y="85"/>
                </a:lnTo>
                <a:lnTo>
                  <a:pt x="84" y="85"/>
                </a:lnTo>
                <a:lnTo>
                  <a:pt x="84" y="64"/>
                </a:lnTo>
                <a:lnTo>
                  <a:pt x="72" y="40"/>
                </a:lnTo>
                <a:lnTo>
                  <a:pt x="54" y="19"/>
                </a:lnTo>
                <a:lnTo>
                  <a:pt x="33" y="7"/>
                </a:lnTo>
                <a:lnTo>
                  <a:pt x="18" y="1"/>
                </a:lnTo>
                <a:lnTo>
                  <a:pt x="0" y="0"/>
                </a:lnTo>
                <a:close/>
              </a:path>
            </a:pathLst>
          </a:custGeom>
          <a:solidFill>
            <a:srgbClr val="000080"/>
          </a:solidFill>
          <a:ln w="12700">
            <a:solidFill>
              <a:schemeClr val="tx1"/>
            </a:solidFill>
            <a:round/>
            <a:headEnd/>
            <a:tailEnd/>
          </a:ln>
        </p:spPr>
        <p:txBody>
          <a:bodyPr lIns="45720" rIns="45720" anchor="ctr">
            <a:prstTxWarp prst="textNoShape">
              <a:avLst/>
            </a:prstTxWarp>
          </a:bodyPr>
          <a:lstStyle/>
          <a:p>
            <a:endParaRPr lang="en-US"/>
          </a:p>
        </p:txBody>
      </p:sp>
      <p:grpSp>
        <p:nvGrpSpPr>
          <p:cNvPr id="2" name="Group 45"/>
          <p:cNvGrpSpPr>
            <a:grpSpLocks/>
          </p:cNvGrpSpPr>
          <p:nvPr/>
        </p:nvGrpSpPr>
        <p:grpSpPr bwMode="auto">
          <a:xfrm>
            <a:off x="6961188" y="3095625"/>
            <a:ext cx="423862" cy="404813"/>
            <a:chOff x="4674" y="2851"/>
            <a:chExt cx="267" cy="255"/>
          </a:xfrm>
        </p:grpSpPr>
        <p:sp>
          <p:nvSpPr>
            <p:cNvPr id="55392" name="KMA8CE77A:R002:C003Sbl"/>
            <p:cNvSpPr>
              <a:spLocks/>
            </p:cNvSpPr>
            <p:nvPr>
              <p:custDataLst>
                <p:tags r:id="rId9"/>
              </p:custDataLst>
            </p:nvPr>
          </p:nvSpPr>
          <p:spPr bwMode="auto">
            <a:xfrm>
              <a:off x="4674" y="2851"/>
              <a:ext cx="267" cy="255"/>
            </a:xfrm>
            <a:custGeom>
              <a:avLst/>
              <a:gdLst>
                <a:gd name="T0" fmla="*/ 0 w 31371"/>
                <a:gd name="T1" fmla="*/ 0 h 31334"/>
                <a:gd name="T2" fmla="*/ 0 w 31371"/>
                <a:gd name="T3" fmla="*/ 0 h 31334"/>
                <a:gd name="T4" fmla="*/ 0 w 31371"/>
                <a:gd name="T5" fmla="*/ 0 h 31334"/>
                <a:gd name="T6" fmla="*/ 0 w 31371"/>
                <a:gd name="T7" fmla="*/ 0 h 31334"/>
                <a:gd name="T8" fmla="*/ 0 w 31371"/>
                <a:gd name="T9" fmla="*/ 0 h 31334"/>
                <a:gd name="T10" fmla="*/ 0 w 31371"/>
                <a:gd name="T11" fmla="*/ 0 h 31334"/>
                <a:gd name="T12" fmla="*/ 0 w 31371"/>
                <a:gd name="T13" fmla="*/ 0 h 31334"/>
                <a:gd name="T14" fmla="*/ 0 w 31371"/>
                <a:gd name="T15" fmla="*/ 0 h 31334"/>
                <a:gd name="T16" fmla="*/ 0 60000 65536"/>
                <a:gd name="T17" fmla="*/ 0 60000 65536"/>
                <a:gd name="T18" fmla="*/ 0 60000 65536"/>
                <a:gd name="T19" fmla="*/ 0 60000 65536"/>
                <a:gd name="T20" fmla="*/ 0 60000 65536"/>
                <a:gd name="T21" fmla="*/ 0 60000 65536"/>
                <a:gd name="T22" fmla="*/ 0 60000 65536"/>
                <a:gd name="T23" fmla="*/ 0 60000 65536"/>
                <a:gd name="T24" fmla="*/ 0 w 31371"/>
                <a:gd name="T25" fmla="*/ 0 h 31334"/>
                <a:gd name="T26" fmla="*/ 31371 w 31371"/>
                <a:gd name="T27" fmla="*/ 31334 h 3133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1371" h="31334">
                  <a:moveTo>
                    <a:pt x="63" y="15669"/>
                  </a:moveTo>
                  <a:cubicBezTo>
                    <a:pt x="0" y="24387"/>
                    <a:pt x="7003" y="31334"/>
                    <a:pt x="15745" y="31272"/>
                  </a:cubicBezTo>
                  <a:cubicBezTo>
                    <a:pt x="24508" y="31334"/>
                    <a:pt x="31371" y="24440"/>
                    <a:pt x="31371" y="15721"/>
                  </a:cubicBezTo>
                  <a:cubicBezTo>
                    <a:pt x="31371" y="7002"/>
                    <a:pt x="24429" y="62"/>
                    <a:pt x="15686" y="0"/>
                  </a:cubicBezTo>
                  <a:lnTo>
                    <a:pt x="15686" y="15668"/>
                  </a:lnTo>
                  <a:lnTo>
                    <a:pt x="63" y="15669"/>
                  </a:lnTo>
                  <a:cubicBezTo>
                    <a:pt x="63" y="6946"/>
                    <a:pt x="6951" y="6"/>
                    <a:pt x="15686" y="1"/>
                  </a:cubicBezTo>
                  <a:cubicBezTo>
                    <a:pt x="6952" y="6"/>
                    <a:pt x="124" y="6950"/>
                    <a:pt x="63" y="15669"/>
                  </a:cubicBezTo>
                  <a:close/>
                </a:path>
              </a:pathLst>
            </a:custGeom>
            <a:noFill/>
            <a:ln w="12700">
              <a:solidFill>
                <a:schemeClr val="tx2"/>
              </a:solidFill>
              <a:round/>
              <a:headEnd/>
              <a:tailEnd/>
            </a:ln>
          </p:spPr>
          <p:txBody>
            <a:bodyPr lIns="45720" rIns="45720" anchor="ctr">
              <a:prstTxWarp prst="textNoShape">
                <a:avLst/>
              </a:prstTxWarp>
            </a:bodyPr>
            <a:lstStyle/>
            <a:p>
              <a:endParaRPr lang="en-US"/>
            </a:p>
          </p:txBody>
        </p:sp>
        <p:sp>
          <p:nvSpPr>
            <p:cNvPr id="55393" name="Freeform 47"/>
            <p:cNvSpPr>
              <a:spLocks/>
            </p:cNvSpPr>
            <p:nvPr/>
          </p:nvSpPr>
          <p:spPr bwMode="auto">
            <a:xfrm rot="-5400000">
              <a:off x="4678" y="2847"/>
              <a:ext cx="124" cy="131"/>
            </a:xfrm>
            <a:custGeom>
              <a:avLst/>
              <a:gdLst>
                <a:gd name="T0" fmla="*/ 0 w 84"/>
                <a:gd name="T1" fmla="*/ 0 h 85"/>
                <a:gd name="T2" fmla="*/ 0 w 84"/>
                <a:gd name="T3" fmla="*/ 479 h 85"/>
                <a:gd name="T4" fmla="*/ 399 w 84"/>
                <a:gd name="T5" fmla="*/ 479 h 85"/>
                <a:gd name="T6" fmla="*/ 399 w 84"/>
                <a:gd name="T7" fmla="*/ 364 h 85"/>
                <a:gd name="T8" fmla="*/ 340 w 84"/>
                <a:gd name="T9" fmla="*/ 228 h 85"/>
                <a:gd name="T10" fmla="*/ 257 w 84"/>
                <a:gd name="T11" fmla="*/ 106 h 85"/>
                <a:gd name="T12" fmla="*/ 156 w 84"/>
                <a:gd name="T13" fmla="*/ 40 h 85"/>
                <a:gd name="T14" fmla="*/ 87 w 84"/>
                <a:gd name="T15" fmla="*/ 8 h 85"/>
                <a:gd name="T16" fmla="*/ 0 w 84"/>
                <a:gd name="T17" fmla="*/ 0 h 8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84"/>
                <a:gd name="T28" fmla="*/ 0 h 85"/>
                <a:gd name="T29" fmla="*/ 84 w 84"/>
                <a:gd name="T30" fmla="*/ 85 h 8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84" h="85">
                  <a:moveTo>
                    <a:pt x="0" y="0"/>
                  </a:moveTo>
                  <a:lnTo>
                    <a:pt x="0" y="85"/>
                  </a:lnTo>
                  <a:lnTo>
                    <a:pt x="84" y="85"/>
                  </a:lnTo>
                  <a:lnTo>
                    <a:pt x="84" y="64"/>
                  </a:lnTo>
                  <a:lnTo>
                    <a:pt x="72" y="40"/>
                  </a:lnTo>
                  <a:lnTo>
                    <a:pt x="54" y="19"/>
                  </a:lnTo>
                  <a:lnTo>
                    <a:pt x="33" y="7"/>
                  </a:lnTo>
                  <a:lnTo>
                    <a:pt x="18" y="1"/>
                  </a:lnTo>
                  <a:lnTo>
                    <a:pt x="0" y="0"/>
                  </a:lnTo>
                  <a:close/>
                </a:path>
              </a:pathLst>
            </a:custGeom>
            <a:solidFill>
              <a:srgbClr val="000080"/>
            </a:solidFill>
            <a:ln w="12700">
              <a:solidFill>
                <a:schemeClr val="tx1"/>
              </a:solidFill>
              <a:round/>
              <a:headEnd/>
              <a:tailEnd/>
            </a:ln>
          </p:spPr>
          <p:txBody>
            <a:bodyPr lIns="45720" rIns="45720" anchor="ctr">
              <a:prstTxWarp prst="textNoShape">
                <a:avLst/>
              </a:prstTxWarp>
            </a:bodyPr>
            <a:lstStyle/>
            <a:p>
              <a:endParaRPr lang="en-US"/>
            </a:p>
          </p:txBody>
        </p:sp>
      </p:grpSp>
      <p:grpSp>
        <p:nvGrpSpPr>
          <p:cNvPr id="3" name="Group 48"/>
          <p:cNvGrpSpPr>
            <a:grpSpLocks/>
          </p:cNvGrpSpPr>
          <p:nvPr/>
        </p:nvGrpSpPr>
        <p:grpSpPr bwMode="auto">
          <a:xfrm>
            <a:off x="6292850" y="3084513"/>
            <a:ext cx="423863" cy="404812"/>
            <a:chOff x="4674" y="2851"/>
            <a:chExt cx="267" cy="255"/>
          </a:xfrm>
        </p:grpSpPr>
        <p:sp>
          <p:nvSpPr>
            <p:cNvPr id="55390" name="KMA8CE77A:R002:C003Sbl"/>
            <p:cNvSpPr>
              <a:spLocks/>
            </p:cNvSpPr>
            <p:nvPr>
              <p:custDataLst>
                <p:tags r:id="rId8"/>
              </p:custDataLst>
            </p:nvPr>
          </p:nvSpPr>
          <p:spPr bwMode="auto">
            <a:xfrm>
              <a:off x="4674" y="2851"/>
              <a:ext cx="267" cy="255"/>
            </a:xfrm>
            <a:custGeom>
              <a:avLst/>
              <a:gdLst>
                <a:gd name="T0" fmla="*/ 0 w 31371"/>
                <a:gd name="T1" fmla="*/ 0 h 31334"/>
                <a:gd name="T2" fmla="*/ 0 w 31371"/>
                <a:gd name="T3" fmla="*/ 0 h 31334"/>
                <a:gd name="T4" fmla="*/ 0 w 31371"/>
                <a:gd name="T5" fmla="*/ 0 h 31334"/>
                <a:gd name="T6" fmla="*/ 0 w 31371"/>
                <a:gd name="T7" fmla="*/ 0 h 31334"/>
                <a:gd name="T8" fmla="*/ 0 w 31371"/>
                <a:gd name="T9" fmla="*/ 0 h 31334"/>
                <a:gd name="T10" fmla="*/ 0 w 31371"/>
                <a:gd name="T11" fmla="*/ 0 h 31334"/>
                <a:gd name="T12" fmla="*/ 0 w 31371"/>
                <a:gd name="T13" fmla="*/ 0 h 31334"/>
                <a:gd name="T14" fmla="*/ 0 w 31371"/>
                <a:gd name="T15" fmla="*/ 0 h 31334"/>
                <a:gd name="T16" fmla="*/ 0 60000 65536"/>
                <a:gd name="T17" fmla="*/ 0 60000 65536"/>
                <a:gd name="T18" fmla="*/ 0 60000 65536"/>
                <a:gd name="T19" fmla="*/ 0 60000 65536"/>
                <a:gd name="T20" fmla="*/ 0 60000 65536"/>
                <a:gd name="T21" fmla="*/ 0 60000 65536"/>
                <a:gd name="T22" fmla="*/ 0 60000 65536"/>
                <a:gd name="T23" fmla="*/ 0 60000 65536"/>
                <a:gd name="T24" fmla="*/ 0 w 31371"/>
                <a:gd name="T25" fmla="*/ 0 h 31334"/>
                <a:gd name="T26" fmla="*/ 31371 w 31371"/>
                <a:gd name="T27" fmla="*/ 31334 h 3133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1371" h="31334">
                  <a:moveTo>
                    <a:pt x="63" y="15669"/>
                  </a:moveTo>
                  <a:cubicBezTo>
                    <a:pt x="0" y="24387"/>
                    <a:pt x="7003" y="31334"/>
                    <a:pt x="15745" y="31272"/>
                  </a:cubicBezTo>
                  <a:cubicBezTo>
                    <a:pt x="24508" y="31334"/>
                    <a:pt x="31371" y="24440"/>
                    <a:pt x="31371" y="15721"/>
                  </a:cubicBezTo>
                  <a:cubicBezTo>
                    <a:pt x="31371" y="7002"/>
                    <a:pt x="24429" y="62"/>
                    <a:pt x="15686" y="0"/>
                  </a:cubicBezTo>
                  <a:lnTo>
                    <a:pt x="15686" y="15668"/>
                  </a:lnTo>
                  <a:lnTo>
                    <a:pt x="63" y="15669"/>
                  </a:lnTo>
                  <a:cubicBezTo>
                    <a:pt x="63" y="6946"/>
                    <a:pt x="6951" y="6"/>
                    <a:pt x="15686" y="1"/>
                  </a:cubicBezTo>
                  <a:cubicBezTo>
                    <a:pt x="6952" y="6"/>
                    <a:pt x="124" y="6950"/>
                    <a:pt x="63" y="15669"/>
                  </a:cubicBezTo>
                  <a:close/>
                </a:path>
              </a:pathLst>
            </a:custGeom>
            <a:noFill/>
            <a:ln w="12700">
              <a:solidFill>
                <a:schemeClr val="tx2"/>
              </a:solidFill>
              <a:round/>
              <a:headEnd/>
              <a:tailEnd/>
            </a:ln>
          </p:spPr>
          <p:txBody>
            <a:bodyPr lIns="45720" rIns="45720" anchor="ctr">
              <a:prstTxWarp prst="textNoShape">
                <a:avLst/>
              </a:prstTxWarp>
            </a:bodyPr>
            <a:lstStyle/>
            <a:p>
              <a:endParaRPr lang="en-US"/>
            </a:p>
          </p:txBody>
        </p:sp>
        <p:sp>
          <p:nvSpPr>
            <p:cNvPr id="55391" name="Freeform 50"/>
            <p:cNvSpPr>
              <a:spLocks/>
            </p:cNvSpPr>
            <p:nvPr/>
          </p:nvSpPr>
          <p:spPr bwMode="auto">
            <a:xfrm rot="-5400000">
              <a:off x="4678" y="2847"/>
              <a:ext cx="124" cy="131"/>
            </a:xfrm>
            <a:custGeom>
              <a:avLst/>
              <a:gdLst>
                <a:gd name="T0" fmla="*/ 0 w 84"/>
                <a:gd name="T1" fmla="*/ 0 h 85"/>
                <a:gd name="T2" fmla="*/ 0 w 84"/>
                <a:gd name="T3" fmla="*/ 479 h 85"/>
                <a:gd name="T4" fmla="*/ 399 w 84"/>
                <a:gd name="T5" fmla="*/ 479 h 85"/>
                <a:gd name="T6" fmla="*/ 399 w 84"/>
                <a:gd name="T7" fmla="*/ 364 h 85"/>
                <a:gd name="T8" fmla="*/ 340 w 84"/>
                <a:gd name="T9" fmla="*/ 228 h 85"/>
                <a:gd name="T10" fmla="*/ 257 w 84"/>
                <a:gd name="T11" fmla="*/ 106 h 85"/>
                <a:gd name="T12" fmla="*/ 156 w 84"/>
                <a:gd name="T13" fmla="*/ 40 h 85"/>
                <a:gd name="T14" fmla="*/ 87 w 84"/>
                <a:gd name="T15" fmla="*/ 8 h 85"/>
                <a:gd name="T16" fmla="*/ 0 w 84"/>
                <a:gd name="T17" fmla="*/ 0 h 8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84"/>
                <a:gd name="T28" fmla="*/ 0 h 85"/>
                <a:gd name="T29" fmla="*/ 84 w 84"/>
                <a:gd name="T30" fmla="*/ 85 h 8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84" h="85">
                  <a:moveTo>
                    <a:pt x="0" y="0"/>
                  </a:moveTo>
                  <a:lnTo>
                    <a:pt x="0" y="85"/>
                  </a:lnTo>
                  <a:lnTo>
                    <a:pt x="84" y="85"/>
                  </a:lnTo>
                  <a:lnTo>
                    <a:pt x="84" y="64"/>
                  </a:lnTo>
                  <a:lnTo>
                    <a:pt x="72" y="40"/>
                  </a:lnTo>
                  <a:lnTo>
                    <a:pt x="54" y="19"/>
                  </a:lnTo>
                  <a:lnTo>
                    <a:pt x="33" y="7"/>
                  </a:lnTo>
                  <a:lnTo>
                    <a:pt x="18" y="1"/>
                  </a:lnTo>
                  <a:lnTo>
                    <a:pt x="0" y="0"/>
                  </a:lnTo>
                  <a:close/>
                </a:path>
              </a:pathLst>
            </a:custGeom>
            <a:solidFill>
              <a:srgbClr val="000080"/>
            </a:solidFill>
            <a:ln w="12700">
              <a:solidFill>
                <a:schemeClr val="tx1"/>
              </a:solidFill>
              <a:round/>
              <a:headEnd/>
              <a:tailEnd/>
            </a:ln>
          </p:spPr>
          <p:txBody>
            <a:bodyPr lIns="45720" rIns="45720" anchor="ctr">
              <a:prstTxWarp prst="textNoShape">
                <a:avLst/>
              </a:prstTxWarp>
            </a:bodyPr>
            <a:lstStyle/>
            <a:p>
              <a:endParaRPr lang="en-US"/>
            </a:p>
          </p:txBody>
        </p:sp>
      </p:grpSp>
      <p:grpSp>
        <p:nvGrpSpPr>
          <p:cNvPr id="4" name="Group 51"/>
          <p:cNvGrpSpPr>
            <a:grpSpLocks/>
          </p:cNvGrpSpPr>
          <p:nvPr/>
        </p:nvGrpSpPr>
        <p:grpSpPr bwMode="auto">
          <a:xfrm>
            <a:off x="5662613" y="3082925"/>
            <a:ext cx="423862" cy="404813"/>
            <a:chOff x="4674" y="2851"/>
            <a:chExt cx="267" cy="255"/>
          </a:xfrm>
        </p:grpSpPr>
        <p:sp>
          <p:nvSpPr>
            <p:cNvPr id="55388" name="KMA8CE77A:R002:C003Sbl"/>
            <p:cNvSpPr>
              <a:spLocks/>
            </p:cNvSpPr>
            <p:nvPr>
              <p:custDataLst>
                <p:tags r:id="rId7"/>
              </p:custDataLst>
            </p:nvPr>
          </p:nvSpPr>
          <p:spPr bwMode="auto">
            <a:xfrm>
              <a:off x="4674" y="2851"/>
              <a:ext cx="267" cy="255"/>
            </a:xfrm>
            <a:custGeom>
              <a:avLst/>
              <a:gdLst>
                <a:gd name="T0" fmla="*/ 0 w 31371"/>
                <a:gd name="T1" fmla="*/ 0 h 31334"/>
                <a:gd name="T2" fmla="*/ 0 w 31371"/>
                <a:gd name="T3" fmla="*/ 0 h 31334"/>
                <a:gd name="T4" fmla="*/ 0 w 31371"/>
                <a:gd name="T5" fmla="*/ 0 h 31334"/>
                <a:gd name="T6" fmla="*/ 0 w 31371"/>
                <a:gd name="T7" fmla="*/ 0 h 31334"/>
                <a:gd name="T8" fmla="*/ 0 w 31371"/>
                <a:gd name="T9" fmla="*/ 0 h 31334"/>
                <a:gd name="T10" fmla="*/ 0 w 31371"/>
                <a:gd name="T11" fmla="*/ 0 h 31334"/>
                <a:gd name="T12" fmla="*/ 0 w 31371"/>
                <a:gd name="T13" fmla="*/ 0 h 31334"/>
                <a:gd name="T14" fmla="*/ 0 w 31371"/>
                <a:gd name="T15" fmla="*/ 0 h 31334"/>
                <a:gd name="T16" fmla="*/ 0 60000 65536"/>
                <a:gd name="T17" fmla="*/ 0 60000 65536"/>
                <a:gd name="T18" fmla="*/ 0 60000 65536"/>
                <a:gd name="T19" fmla="*/ 0 60000 65536"/>
                <a:gd name="T20" fmla="*/ 0 60000 65536"/>
                <a:gd name="T21" fmla="*/ 0 60000 65536"/>
                <a:gd name="T22" fmla="*/ 0 60000 65536"/>
                <a:gd name="T23" fmla="*/ 0 60000 65536"/>
                <a:gd name="T24" fmla="*/ 0 w 31371"/>
                <a:gd name="T25" fmla="*/ 0 h 31334"/>
                <a:gd name="T26" fmla="*/ 31371 w 31371"/>
                <a:gd name="T27" fmla="*/ 31334 h 3133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1371" h="31334">
                  <a:moveTo>
                    <a:pt x="63" y="15669"/>
                  </a:moveTo>
                  <a:cubicBezTo>
                    <a:pt x="0" y="24387"/>
                    <a:pt x="7003" y="31334"/>
                    <a:pt x="15745" y="31272"/>
                  </a:cubicBezTo>
                  <a:cubicBezTo>
                    <a:pt x="24508" y="31334"/>
                    <a:pt x="31371" y="24440"/>
                    <a:pt x="31371" y="15721"/>
                  </a:cubicBezTo>
                  <a:cubicBezTo>
                    <a:pt x="31371" y="7002"/>
                    <a:pt x="24429" y="62"/>
                    <a:pt x="15686" y="0"/>
                  </a:cubicBezTo>
                  <a:lnTo>
                    <a:pt x="15686" y="15668"/>
                  </a:lnTo>
                  <a:lnTo>
                    <a:pt x="63" y="15669"/>
                  </a:lnTo>
                  <a:cubicBezTo>
                    <a:pt x="63" y="6946"/>
                    <a:pt x="6951" y="6"/>
                    <a:pt x="15686" y="1"/>
                  </a:cubicBezTo>
                  <a:cubicBezTo>
                    <a:pt x="6952" y="6"/>
                    <a:pt x="124" y="6950"/>
                    <a:pt x="63" y="15669"/>
                  </a:cubicBezTo>
                  <a:close/>
                </a:path>
              </a:pathLst>
            </a:custGeom>
            <a:noFill/>
            <a:ln w="12700">
              <a:solidFill>
                <a:schemeClr val="tx2"/>
              </a:solidFill>
              <a:round/>
              <a:headEnd/>
              <a:tailEnd/>
            </a:ln>
          </p:spPr>
          <p:txBody>
            <a:bodyPr lIns="45720" rIns="45720" anchor="ctr">
              <a:prstTxWarp prst="textNoShape">
                <a:avLst/>
              </a:prstTxWarp>
            </a:bodyPr>
            <a:lstStyle/>
            <a:p>
              <a:endParaRPr lang="en-US"/>
            </a:p>
          </p:txBody>
        </p:sp>
        <p:sp>
          <p:nvSpPr>
            <p:cNvPr id="55389" name="Freeform 53"/>
            <p:cNvSpPr>
              <a:spLocks/>
            </p:cNvSpPr>
            <p:nvPr/>
          </p:nvSpPr>
          <p:spPr bwMode="auto">
            <a:xfrm rot="-5400000">
              <a:off x="4678" y="2847"/>
              <a:ext cx="124" cy="131"/>
            </a:xfrm>
            <a:custGeom>
              <a:avLst/>
              <a:gdLst>
                <a:gd name="T0" fmla="*/ 0 w 84"/>
                <a:gd name="T1" fmla="*/ 0 h 85"/>
                <a:gd name="T2" fmla="*/ 0 w 84"/>
                <a:gd name="T3" fmla="*/ 479 h 85"/>
                <a:gd name="T4" fmla="*/ 399 w 84"/>
                <a:gd name="T5" fmla="*/ 479 h 85"/>
                <a:gd name="T6" fmla="*/ 399 w 84"/>
                <a:gd name="T7" fmla="*/ 364 h 85"/>
                <a:gd name="T8" fmla="*/ 340 w 84"/>
                <a:gd name="T9" fmla="*/ 228 h 85"/>
                <a:gd name="T10" fmla="*/ 257 w 84"/>
                <a:gd name="T11" fmla="*/ 106 h 85"/>
                <a:gd name="T12" fmla="*/ 156 w 84"/>
                <a:gd name="T13" fmla="*/ 40 h 85"/>
                <a:gd name="T14" fmla="*/ 87 w 84"/>
                <a:gd name="T15" fmla="*/ 8 h 85"/>
                <a:gd name="T16" fmla="*/ 0 w 84"/>
                <a:gd name="T17" fmla="*/ 0 h 8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84"/>
                <a:gd name="T28" fmla="*/ 0 h 85"/>
                <a:gd name="T29" fmla="*/ 84 w 84"/>
                <a:gd name="T30" fmla="*/ 85 h 8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84" h="85">
                  <a:moveTo>
                    <a:pt x="0" y="0"/>
                  </a:moveTo>
                  <a:lnTo>
                    <a:pt x="0" y="85"/>
                  </a:lnTo>
                  <a:lnTo>
                    <a:pt x="84" y="85"/>
                  </a:lnTo>
                  <a:lnTo>
                    <a:pt x="84" y="64"/>
                  </a:lnTo>
                  <a:lnTo>
                    <a:pt x="72" y="40"/>
                  </a:lnTo>
                  <a:lnTo>
                    <a:pt x="54" y="19"/>
                  </a:lnTo>
                  <a:lnTo>
                    <a:pt x="33" y="7"/>
                  </a:lnTo>
                  <a:lnTo>
                    <a:pt x="18" y="1"/>
                  </a:lnTo>
                  <a:lnTo>
                    <a:pt x="0" y="0"/>
                  </a:lnTo>
                  <a:close/>
                </a:path>
              </a:pathLst>
            </a:custGeom>
            <a:solidFill>
              <a:srgbClr val="000080"/>
            </a:solidFill>
            <a:ln w="12700">
              <a:solidFill>
                <a:schemeClr val="tx1"/>
              </a:solidFill>
              <a:round/>
              <a:headEnd/>
              <a:tailEnd/>
            </a:ln>
          </p:spPr>
          <p:txBody>
            <a:bodyPr lIns="45720" rIns="45720" anchor="ctr">
              <a:prstTxWarp prst="textNoShape">
                <a:avLst/>
              </a:prstTxWarp>
            </a:bodyPr>
            <a:lstStyle/>
            <a:p>
              <a:endParaRPr lang="en-US"/>
            </a:p>
          </p:txBody>
        </p:sp>
      </p:grpSp>
      <p:sp>
        <p:nvSpPr>
          <p:cNvPr id="55344" name="KMA8CE77A:R003:C003Sbl"/>
          <p:cNvSpPr>
            <a:spLocks/>
          </p:cNvSpPr>
          <p:nvPr>
            <p:custDataLst>
              <p:tags r:id="rId2"/>
            </p:custDataLst>
          </p:nvPr>
        </p:nvSpPr>
        <p:spPr bwMode="auto">
          <a:xfrm>
            <a:off x="7605713" y="3105150"/>
            <a:ext cx="415925" cy="409575"/>
          </a:xfrm>
          <a:custGeom>
            <a:avLst/>
            <a:gdLst>
              <a:gd name="T0" fmla="*/ 941317 w 39804"/>
              <a:gd name="T1" fmla="*/ 225509535 h 39758"/>
              <a:gd name="T2" fmla="*/ 237274429 w 39804"/>
              <a:gd name="T3" fmla="*/ 446896319 h 39758"/>
              <a:gd name="T4" fmla="*/ 474547760 w 39804"/>
              <a:gd name="T5" fmla="*/ 224642595 h 39758"/>
              <a:gd name="T6" fmla="*/ 237297250 w 39804"/>
              <a:gd name="T7" fmla="*/ 0 h 39758"/>
              <a:gd name="T8" fmla="*/ 237297250 w 39804"/>
              <a:gd name="T9" fmla="*/ 446874459 h 39758"/>
              <a:gd name="T10" fmla="*/ 941317 w 39804"/>
              <a:gd name="T11" fmla="*/ 225520465 h 39758"/>
              <a:gd name="T12" fmla="*/ 237297250 w 39804"/>
              <a:gd name="T13" fmla="*/ 10930 h 39758"/>
              <a:gd name="T14" fmla="*/ 941317 w 39804"/>
              <a:gd name="T15" fmla="*/ 225509535 h 39758"/>
              <a:gd name="T16" fmla="*/ 0 60000 65536"/>
              <a:gd name="T17" fmla="*/ 0 60000 65536"/>
              <a:gd name="T18" fmla="*/ 0 60000 65536"/>
              <a:gd name="T19" fmla="*/ 0 60000 65536"/>
              <a:gd name="T20" fmla="*/ 0 60000 65536"/>
              <a:gd name="T21" fmla="*/ 0 60000 65536"/>
              <a:gd name="T22" fmla="*/ 0 60000 65536"/>
              <a:gd name="T23" fmla="*/ 0 60000 65536"/>
              <a:gd name="T24" fmla="*/ 0 w 39804"/>
              <a:gd name="T25" fmla="*/ 0 h 39758"/>
              <a:gd name="T26" fmla="*/ 39804 w 39804"/>
              <a:gd name="T27" fmla="*/ 39758 h 3975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9804" h="39758">
                <a:moveTo>
                  <a:pt x="79" y="20023"/>
                </a:moveTo>
                <a:cubicBezTo>
                  <a:pt x="0" y="31085"/>
                  <a:pt x="8811" y="39758"/>
                  <a:pt x="19902" y="39680"/>
                </a:cubicBezTo>
                <a:cubicBezTo>
                  <a:pt x="31020" y="39758"/>
                  <a:pt x="39804" y="31008"/>
                  <a:pt x="39804" y="19946"/>
                </a:cubicBezTo>
                <a:cubicBezTo>
                  <a:pt x="39804" y="8884"/>
                  <a:pt x="30996" y="78"/>
                  <a:pt x="19904" y="0"/>
                </a:cubicBezTo>
                <a:cubicBezTo>
                  <a:pt x="19904" y="0"/>
                  <a:pt x="19904" y="19786"/>
                  <a:pt x="19904" y="39678"/>
                </a:cubicBezTo>
                <a:cubicBezTo>
                  <a:pt x="8813" y="39678"/>
                  <a:pt x="79" y="31092"/>
                  <a:pt x="79" y="20024"/>
                </a:cubicBezTo>
                <a:cubicBezTo>
                  <a:pt x="79" y="8957"/>
                  <a:pt x="8821" y="8"/>
                  <a:pt x="19904" y="1"/>
                </a:cubicBezTo>
                <a:cubicBezTo>
                  <a:pt x="8822" y="8"/>
                  <a:pt x="157" y="8961"/>
                  <a:pt x="79" y="20023"/>
                </a:cubicBezTo>
                <a:close/>
              </a:path>
            </a:pathLst>
          </a:custGeom>
          <a:solidFill>
            <a:srgbClr val="000080"/>
          </a:solidFill>
          <a:ln w="12700">
            <a:solidFill>
              <a:schemeClr val="tx1"/>
            </a:solidFill>
            <a:round/>
            <a:headEnd/>
            <a:tailEnd/>
          </a:ln>
        </p:spPr>
        <p:txBody>
          <a:bodyPr lIns="45720" rIns="45720" anchor="ctr">
            <a:prstTxWarp prst="textNoShape">
              <a:avLst/>
            </a:prstTxWarp>
          </a:bodyPr>
          <a:lstStyle/>
          <a:p>
            <a:endParaRPr lang="en-US"/>
          </a:p>
        </p:txBody>
      </p:sp>
      <p:sp>
        <p:nvSpPr>
          <p:cNvPr id="55345" name="Oval 55"/>
          <p:cNvSpPr>
            <a:spLocks noChangeArrowheads="1"/>
          </p:cNvSpPr>
          <p:nvPr/>
        </p:nvSpPr>
        <p:spPr bwMode="auto">
          <a:xfrm>
            <a:off x="5653088" y="2433638"/>
            <a:ext cx="423862" cy="425450"/>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55346" name="Oval 56"/>
          <p:cNvSpPr>
            <a:spLocks noChangeArrowheads="1"/>
          </p:cNvSpPr>
          <p:nvPr/>
        </p:nvSpPr>
        <p:spPr bwMode="auto">
          <a:xfrm>
            <a:off x="4984750" y="2432050"/>
            <a:ext cx="423863" cy="425450"/>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55347" name="Oval 57"/>
          <p:cNvSpPr>
            <a:spLocks noChangeArrowheads="1"/>
          </p:cNvSpPr>
          <p:nvPr/>
        </p:nvSpPr>
        <p:spPr bwMode="auto">
          <a:xfrm>
            <a:off x="6297613" y="2401888"/>
            <a:ext cx="423862" cy="425450"/>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55348" name="Oval 58"/>
          <p:cNvSpPr>
            <a:spLocks noChangeArrowheads="1"/>
          </p:cNvSpPr>
          <p:nvPr/>
        </p:nvSpPr>
        <p:spPr bwMode="auto">
          <a:xfrm>
            <a:off x="6964363" y="2430463"/>
            <a:ext cx="423862" cy="425450"/>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55349" name="KMA8CE77A:R003:C003Sbl"/>
          <p:cNvSpPr>
            <a:spLocks/>
          </p:cNvSpPr>
          <p:nvPr>
            <p:custDataLst>
              <p:tags r:id="rId3"/>
            </p:custDataLst>
          </p:nvPr>
        </p:nvSpPr>
        <p:spPr bwMode="auto">
          <a:xfrm>
            <a:off x="7613650" y="4370388"/>
            <a:ext cx="415925" cy="409575"/>
          </a:xfrm>
          <a:custGeom>
            <a:avLst/>
            <a:gdLst>
              <a:gd name="T0" fmla="*/ 941317 w 39804"/>
              <a:gd name="T1" fmla="*/ 225509535 h 39758"/>
              <a:gd name="T2" fmla="*/ 237274429 w 39804"/>
              <a:gd name="T3" fmla="*/ 446896319 h 39758"/>
              <a:gd name="T4" fmla="*/ 474547760 w 39804"/>
              <a:gd name="T5" fmla="*/ 224642595 h 39758"/>
              <a:gd name="T6" fmla="*/ 237297250 w 39804"/>
              <a:gd name="T7" fmla="*/ 0 h 39758"/>
              <a:gd name="T8" fmla="*/ 237297250 w 39804"/>
              <a:gd name="T9" fmla="*/ 446874459 h 39758"/>
              <a:gd name="T10" fmla="*/ 941317 w 39804"/>
              <a:gd name="T11" fmla="*/ 225520465 h 39758"/>
              <a:gd name="T12" fmla="*/ 237297250 w 39804"/>
              <a:gd name="T13" fmla="*/ 10930 h 39758"/>
              <a:gd name="T14" fmla="*/ 941317 w 39804"/>
              <a:gd name="T15" fmla="*/ 225509535 h 39758"/>
              <a:gd name="T16" fmla="*/ 0 60000 65536"/>
              <a:gd name="T17" fmla="*/ 0 60000 65536"/>
              <a:gd name="T18" fmla="*/ 0 60000 65536"/>
              <a:gd name="T19" fmla="*/ 0 60000 65536"/>
              <a:gd name="T20" fmla="*/ 0 60000 65536"/>
              <a:gd name="T21" fmla="*/ 0 60000 65536"/>
              <a:gd name="T22" fmla="*/ 0 60000 65536"/>
              <a:gd name="T23" fmla="*/ 0 60000 65536"/>
              <a:gd name="T24" fmla="*/ 0 w 39804"/>
              <a:gd name="T25" fmla="*/ 0 h 39758"/>
              <a:gd name="T26" fmla="*/ 39804 w 39804"/>
              <a:gd name="T27" fmla="*/ 39758 h 3975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9804" h="39758">
                <a:moveTo>
                  <a:pt x="79" y="20023"/>
                </a:moveTo>
                <a:cubicBezTo>
                  <a:pt x="0" y="31085"/>
                  <a:pt x="8811" y="39758"/>
                  <a:pt x="19902" y="39680"/>
                </a:cubicBezTo>
                <a:cubicBezTo>
                  <a:pt x="31020" y="39758"/>
                  <a:pt x="39804" y="31008"/>
                  <a:pt x="39804" y="19946"/>
                </a:cubicBezTo>
                <a:cubicBezTo>
                  <a:pt x="39804" y="8884"/>
                  <a:pt x="30996" y="78"/>
                  <a:pt x="19904" y="0"/>
                </a:cubicBezTo>
                <a:cubicBezTo>
                  <a:pt x="19904" y="0"/>
                  <a:pt x="19904" y="19786"/>
                  <a:pt x="19904" y="39678"/>
                </a:cubicBezTo>
                <a:cubicBezTo>
                  <a:pt x="8813" y="39678"/>
                  <a:pt x="79" y="31092"/>
                  <a:pt x="79" y="20024"/>
                </a:cubicBezTo>
                <a:cubicBezTo>
                  <a:pt x="79" y="8957"/>
                  <a:pt x="8821" y="8"/>
                  <a:pt x="19904" y="1"/>
                </a:cubicBezTo>
                <a:cubicBezTo>
                  <a:pt x="8822" y="8"/>
                  <a:pt x="157" y="8961"/>
                  <a:pt x="79" y="20023"/>
                </a:cubicBezTo>
                <a:close/>
              </a:path>
            </a:pathLst>
          </a:custGeom>
          <a:solidFill>
            <a:srgbClr val="000080"/>
          </a:solidFill>
          <a:ln w="12700">
            <a:solidFill>
              <a:schemeClr val="tx1"/>
            </a:solidFill>
            <a:round/>
            <a:headEnd/>
            <a:tailEnd/>
          </a:ln>
        </p:spPr>
        <p:txBody>
          <a:bodyPr lIns="45720" rIns="45720" anchor="ctr">
            <a:prstTxWarp prst="textNoShape">
              <a:avLst/>
            </a:prstTxWarp>
          </a:bodyPr>
          <a:lstStyle/>
          <a:p>
            <a:endParaRPr lang="en-US"/>
          </a:p>
        </p:txBody>
      </p:sp>
      <p:grpSp>
        <p:nvGrpSpPr>
          <p:cNvPr id="5" name="Group 60"/>
          <p:cNvGrpSpPr>
            <a:grpSpLocks/>
          </p:cNvGrpSpPr>
          <p:nvPr/>
        </p:nvGrpSpPr>
        <p:grpSpPr bwMode="auto">
          <a:xfrm>
            <a:off x="5035550" y="4351338"/>
            <a:ext cx="423863" cy="404812"/>
            <a:chOff x="4674" y="2851"/>
            <a:chExt cx="267" cy="255"/>
          </a:xfrm>
        </p:grpSpPr>
        <p:sp>
          <p:nvSpPr>
            <p:cNvPr id="55386" name="KMA8CE77A:R002:C003Sbl"/>
            <p:cNvSpPr>
              <a:spLocks/>
            </p:cNvSpPr>
            <p:nvPr>
              <p:custDataLst>
                <p:tags r:id="rId6"/>
              </p:custDataLst>
            </p:nvPr>
          </p:nvSpPr>
          <p:spPr bwMode="auto">
            <a:xfrm>
              <a:off x="4674" y="2851"/>
              <a:ext cx="267" cy="255"/>
            </a:xfrm>
            <a:custGeom>
              <a:avLst/>
              <a:gdLst>
                <a:gd name="T0" fmla="*/ 0 w 31371"/>
                <a:gd name="T1" fmla="*/ 0 h 31334"/>
                <a:gd name="T2" fmla="*/ 0 w 31371"/>
                <a:gd name="T3" fmla="*/ 0 h 31334"/>
                <a:gd name="T4" fmla="*/ 0 w 31371"/>
                <a:gd name="T5" fmla="*/ 0 h 31334"/>
                <a:gd name="T6" fmla="*/ 0 w 31371"/>
                <a:gd name="T7" fmla="*/ 0 h 31334"/>
                <a:gd name="T8" fmla="*/ 0 w 31371"/>
                <a:gd name="T9" fmla="*/ 0 h 31334"/>
                <a:gd name="T10" fmla="*/ 0 w 31371"/>
                <a:gd name="T11" fmla="*/ 0 h 31334"/>
                <a:gd name="T12" fmla="*/ 0 w 31371"/>
                <a:gd name="T13" fmla="*/ 0 h 31334"/>
                <a:gd name="T14" fmla="*/ 0 w 31371"/>
                <a:gd name="T15" fmla="*/ 0 h 31334"/>
                <a:gd name="T16" fmla="*/ 0 60000 65536"/>
                <a:gd name="T17" fmla="*/ 0 60000 65536"/>
                <a:gd name="T18" fmla="*/ 0 60000 65536"/>
                <a:gd name="T19" fmla="*/ 0 60000 65536"/>
                <a:gd name="T20" fmla="*/ 0 60000 65536"/>
                <a:gd name="T21" fmla="*/ 0 60000 65536"/>
                <a:gd name="T22" fmla="*/ 0 60000 65536"/>
                <a:gd name="T23" fmla="*/ 0 60000 65536"/>
                <a:gd name="T24" fmla="*/ 0 w 31371"/>
                <a:gd name="T25" fmla="*/ 0 h 31334"/>
                <a:gd name="T26" fmla="*/ 31371 w 31371"/>
                <a:gd name="T27" fmla="*/ 31334 h 3133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1371" h="31334">
                  <a:moveTo>
                    <a:pt x="63" y="15669"/>
                  </a:moveTo>
                  <a:cubicBezTo>
                    <a:pt x="0" y="24387"/>
                    <a:pt x="7003" y="31334"/>
                    <a:pt x="15745" y="31272"/>
                  </a:cubicBezTo>
                  <a:cubicBezTo>
                    <a:pt x="24508" y="31334"/>
                    <a:pt x="31371" y="24440"/>
                    <a:pt x="31371" y="15721"/>
                  </a:cubicBezTo>
                  <a:cubicBezTo>
                    <a:pt x="31371" y="7002"/>
                    <a:pt x="24429" y="62"/>
                    <a:pt x="15686" y="0"/>
                  </a:cubicBezTo>
                  <a:lnTo>
                    <a:pt x="15686" y="15668"/>
                  </a:lnTo>
                  <a:lnTo>
                    <a:pt x="63" y="15669"/>
                  </a:lnTo>
                  <a:cubicBezTo>
                    <a:pt x="63" y="6946"/>
                    <a:pt x="6951" y="6"/>
                    <a:pt x="15686" y="1"/>
                  </a:cubicBezTo>
                  <a:cubicBezTo>
                    <a:pt x="6952" y="6"/>
                    <a:pt x="124" y="6950"/>
                    <a:pt x="63" y="15669"/>
                  </a:cubicBezTo>
                  <a:close/>
                </a:path>
              </a:pathLst>
            </a:custGeom>
            <a:noFill/>
            <a:ln w="12700">
              <a:solidFill>
                <a:schemeClr val="tx2"/>
              </a:solidFill>
              <a:round/>
              <a:headEnd/>
              <a:tailEnd/>
            </a:ln>
          </p:spPr>
          <p:txBody>
            <a:bodyPr lIns="45720" rIns="45720" anchor="ctr">
              <a:prstTxWarp prst="textNoShape">
                <a:avLst/>
              </a:prstTxWarp>
            </a:bodyPr>
            <a:lstStyle/>
            <a:p>
              <a:endParaRPr lang="en-US"/>
            </a:p>
          </p:txBody>
        </p:sp>
        <p:sp>
          <p:nvSpPr>
            <p:cNvPr id="55387" name="Freeform 62"/>
            <p:cNvSpPr>
              <a:spLocks/>
            </p:cNvSpPr>
            <p:nvPr/>
          </p:nvSpPr>
          <p:spPr bwMode="auto">
            <a:xfrm rot="-5400000">
              <a:off x="4678" y="2847"/>
              <a:ext cx="124" cy="131"/>
            </a:xfrm>
            <a:custGeom>
              <a:avLst/>
              <a:gdLst>
                <a:gd name="T0" fmla="*/ 0 w 84"/>
                <a:gd name="T1" fmla="*/ 0 h 85"/>
                <a:gd name="T2" fmla="*/ 0 w 84"/>
                <a:gd name="T3" fmla="*/ 479 h 85"/>
                <a:gd name="T4" fmla="*/ 399 w 84"/>
                <a:gd name="T5" fmla="*/ 479 h 85"/>
                <a:gd name="T6" fmla="*/ 399 w 84"/>
                <a:gd name="T7" fmla="*/ 364 h 85"/>
                <a:gd name="T8" fmla="*/ 340 w 84"/>
                <a:gd name="T9" fmla="*/ 228 h 85"/>
                <a:gd name="T10" fmla="*/ 257 w 84"/>
                <a:gd name="T11" fmla="*/ 106 h 85"/>
                <a:gd name="T12" fmla="*/ 156 w 84"/>
                <a:gd name="T13" fmla="*/ 40 h 85"/>
                <a:gd name="T14" fmla="*/ 87 w 84"/>
                <a:gd name="T15" fmla="*/ 8 h 85"/>
                <a:gd name="T16" fmla="*/ 0 w 84"/>
                <a:gd name="T17" fmla="*/ 0 h 8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84"/>
                <a:gd name="T28" fmla="*/ 0 h 85"/>
                <a:gd name="T29" fmla="*/ 84 w 84"/>
                <a:gd name="T30" fmla="*/ 85 h 8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84" h="85">
                  <a:moveTo>
                    <a:pt x="0" y="0"/>
                  </a:moveTo>
                  <a:lnTo>
                    <a:pt x="0" y="85"/>
                  </a:lnTo>
                  <a:lnTo>
                    <a:pt x="84" y="85"/>
                  </a:lnTo>
                  <a:lnTo>
                    <a:pt x="84" y="64"/>
                  </a:lnTo>
                  <a:lnTo>
                    <a:pt x="72" y="40"/>
                  </a:lnTo>
                  <a:lnTo>
                    <a:pt x="54" y="19"/>
                  </a:lnTo>
                  <a:lnTo>
                    <a:pt x="33" y="7"/>
                  </a:lnTo>
                  <a:lnTo>
                    <a:pt x="18" y="1"/>
                  </a:lnTo>
                  <a:lnTo>
                    <a:pt x="0" y="0"/>
                  </a:lnTo>
                  <a:close/>
                </a:path>
              </a:pathLst>
            </a:custGeom>
            <a:solidFill>
              <a:srgbClr val="000080"/>
            </a:solidFill>
            <a:ln w="12700">
              <a:solidFill>
                <a:schemeClr val="tx1"/>
              </a:solidFill>
              <a:round/>
              <a:headEnd/>
              <a:tailEnd/>
            </a:ln>
          </p:spPr>
          <p:txBody>
            <a:bodyPr lIns="45720" rIns="45720" anchor="ctr">
              <a:prstTxWarp prst="textNoShape">
                <a:avLst/>
              </a:prstTxWarp>
            </a:bodyPr>
            <a:lstStyle/>
            <a:p>
              <a:endParaRPr lang="en-US"/>
            </a:p>
          </p:txBody>
        </p:sp>
      </p:grpSp>
      <p:sp>
        <p:nvSpPr>
          <p:cNvPr id="55351" name="Oval 63"/>
          <p:cNvSpPr>
            <a:spLocks noChangeArrowheads="1"/>
          </p:cNvSpPr>
          <p:nvPr/>
        </p:nvSpPr>
        <p:spPr bwMode="auto">
          <a:xfrm>
            <a:off x="5661025" y="4337050"/>
            <a:ext cx="423863" cy="425450"/>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55352" name="Oval 64"/>
          <p:cNvSpPr>
            <a:spLocks noChangeArrowheads="1"/>
          </p:cNvSpPr>
          <p:nvPr/>
        </p:nvSpPr>
        <p:spPr bwMode="auto">
          <a:xfrm>
            <a:off x="6305550" y="4333875"/>
            <a:ext cx="423863" cy="425450"/>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55353" name="Oval 65"/>
          <p:cNvSpPr>
            <a:spLocks noChangeArrowheads="1"/>
          </p:cNvSpPr>
          <p:nvPr/>
        </p:nvSpPr>
        <p:spPr bwMode="auto">
          <a:xfrm>
            <a:off x="6972300" y="4333875"/>
            <a:ext cx="423863" cy="425450"/>
          </a:xfrm>
          <a:prstGeom prst="ellipse">
            <a:avLst/>
          </a:prstGeom>
          <a:noFill/>
          <a:ln w="9525">
            <a:solidFill>
              <a:schemeClr val="tx1"/>
            </a:solidFill>
            <a:round/>
            <a:headEnd/>
            <a:tailEnd/>
          </a:ln>
        </p:spPr>
        <p:txBody>
          <a:bodyPr wrap="none" anchor="ctr">
            <a:prstTxWarp prst="textNoShape">
              <a:avLst/>
            </a:prstTxWarp>
          </a:bodyPr>
          <a:lstStyle/>
          <a:p>
            <a:endParaRPr lang="en-US"/>
          </a:p>
        </p:txBody>
      </p:sp>
      <p:grpSp>
        <p:nvGrpSpPr>
          <p:cNvPr id="6" name="Group 66"/>
          <p:cNvGrpSpPr>
            <a:grpSpLocks/>
          </p:cNvGrpSpPr>
          <p:nvPr/>
        </p:nvGrpSpPr>
        <p:grpSpPr bwMode="auto">
          <a:xfrm>
            <a:off x="8194675" y="3094038"/>
            <a:ext cx="423863" cy="404812"/>
            <a:chOff x="4674" y="2851"/>
            <a:chExt cx="267" cy="255"/>
          </a:xfrm>
        </p:grpSpPr>
        <p:sp>
          <p:nvSpPr>
            <p:cNvPr id="55384" name="KMA8CE77A:R002:C003Sbl"/>
            <p:cNvSpPr>
              <a:spLocks/>
            </p:cNvSpPr>
            <p:nvPr>
              <p:custDataLst>
                <p:tags r:id="rId5"/>
              </p:custDataLst>
            </p:nvPr>
          </p:nvSpPr>
          <p:spPr bwMode="auto">
            <a:xfrm>
              <a:off x="4674" y="2851"/>
              <a:ext cx="267" cy="255"/>
            </a:xfrm>
            <a:custGeom>
              <a:avLst/>
              <a:gdLst>
                <a:gd name="T0" fmla="*/ 0 w 31371"/>
                <a:gd name="T1" fmla="*/ 0 h 31334"/>
                <a:gd name="T2" fmla="*/ 0 w 31371"/>
                <a:gd name="T3" fmla="*/ 0 h 31334"/>
                <a:gd name="T4" fmla="*/ 0 w 31371"/>
                <a:gd name="T5" fmla="*/ 0 h 31334"/>
                <a:gd name="T6" fmla="*/ 0 w 31371"/>
                <a:gd name="T7" fmla="*/ 0 h 31334"/>
                <a:gd name="T8" fmla="*/ 0 w 31371"/>
                <a:gd name="T9" fmla="*/ 0 h 31334"/>
                <a:gd name="T10" fmla="*/ 0 w 31371"/>
                <a:gd name="T11" fmla="*/ 0 h 31334"/>
                <a:gd name="T12" fmla="*/ 0 w 31371"/>
                <a:gd name="T13" fmla="*/ 0 h 31334"/>
                <a:gd name="T14" fmla="*/ 0 w 31371"/>
                <a:gd name="T15" fmla="*/ 0 h 31334"/>
                <a:gd name="T16" fmla="*/ 0 60000 65536"/>
                <a:gd name="T17" fmla="*/ 0 60000 65536"/>
                <a:gd name="T18" fmla="*/ 0 60000 65536"/>
                <a:gd name="T19" fmla="*/ 0 60000 65536"/>
                <a:gd name="T20" fmla="*/ 0 60000 65536"/>
                <a:gd name="T21" fmla="*/ 0 60000 65536"/>
                <a:gd name="T22" fmla="*/ 0 60000 65536"/>
                <a:gd name="T23" fmla="*/ 0 60000 65536"/>
                <a:gd name="T24" fmla="*/ 0 w 31371"/>
                <a:gd name="T25" fmla="*/ 0 h 31334"/>
                <a:gd name="T26" fmla="*/ 31371 w 31371"/>
                <a:gd name="T27" fmla="*/ 31334 h 3133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1371" h="31334">
                  <a:moveTo>
                    <a:pt x="63" y="15669"/>
                  </a:moveTo>
                  <a:cubicBezTo>
                    <a:pt x="0" y="24387"/>
                    <a:pt x="7003" y="31334"/>
                    <a:pt x="15745" y="31272"/>
                  </a:cubicBezTo>
                  <a:cubicBezTo>
                    <a:pt x="24508" y="31334"/>
                    <a:pt x="31371" y="24440"/>
                    <a:pt x="31371" y="15721"/>
                  </a:cubicBezTo>
                  <a:cubicBezTo>
                    <a:pt x="31371" y="7002"/>
                    <a:pt x="24429" y="62"/>
                    <a:pt x="15686" y="0"/>
                  </a:cubicBezTo>
                  <a:lnTo>
                    <a:pt x="15686" y="15668"/>
                  </a:lnTo>
                  <a:lnTo>
                    <a:pt x="63" y="15669"/>
                  </a:lnTo>
                  <a:cubicBezTo>
                    <a:pt x="63" y="6946"/>
                    <a:pt x="6951" y="6"/>
                    <a:pt x="15686" y="1"/>
                  </a:cubicBezTo>
                  <a:cubicBezTo>
                    <a:pt x="6952" y="6"/>
                    <a:pt x="124" y="6950"/>
                    <a:pt x="63" y="15669"/>
                  </a:cubicBezTo>
                  <a:close/>
                </a:path>
              </a:pathLst>
            </a:custGeom>
            <a:noFill/>
            <a:ln w="12700">
              <a:solidFill>
                <a:schemeClr val="tx2"/>
              </a:solidFill>
              <a:round/>
              <a:headEnd/>
              <a:tailEnd/>
            </a:ln>
          </p:spPr>
          <p:txBody>
            <a:bodyPr lIns="45720" rIns="45720" anchor="ctr">
              <a:prstTxWarp prst="textNoShape">
                <a:avLst/>
              </a:prstTxWarp>
            </a:bodyPr>
            <a:lstStyle/>
            <a:p>
              <a:endParaRPr lang="en-US"/>
            </a:p>
          </p:txBody>
        </p:sp>
        <p:sp>
          <p:nvSpPr>
            <p:cNvPr id="55385" name="Freeform 68"/>
            <p:cNvSpPr>
              <a:spLocks/>
            </p:cNvSpPr>
            <p:nvPr/>
          </p:nvSpPr>
          <p:spPr bwMode="auto">
            <a:xfrm rot="-5400000">
              <a:off x="4678" y="2847"/>
              <a:ext cx="124" cy="131"/>
            </a:xfrm>
            <a:custGeom>
              <a:avLst/>
              <a:gdLst>
                <a:gd name="T0" fmla="*/ 0 w 84"/>
                <a:gd name="T1" fmla="*/ 0 h 85"/>
                <a:gd name="T2" fmla="*/ 0 w 84"/>
                <a:gd name="T3" fmla="*/ 479 h 85"/>
                <a:gd name="T4" fmla="*/ 399 w 84"/>
                <a:gd name="T5" fmla="*/ 479 h 85"/>
                <a:gd name="T6" fmla="*/ 399 w 84"/>
                <a:gd name="T7" fmla="*/ 364 h 85"/>
                <a:gd name="T8" fmla="*/ 340 w 84"/>
                <a:gd name="T9" fmla="*/ 228 h 85"/>
                <a:gd name="T10" fmla="*/ 257 w 84"/>
                <a:gd name="T11" fmla="*/ 106 h 85"/>
                <a:gd name="T12" fmla="*/ 156 w 84"/>
                <a:gd name="T13" fmla="*/ 40 h 85"/>
                <a:gd name="T14" fmla="*/ 87 w 84"/>
                <a:gd name="T15" fmla="*/ 8 h 85"/>
                <a:gd name="T16" fmla="*/ 0 w 84"/>
                <a:gd name="T17" fmla="*/ 0 h 8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84"/>
                <a:gd name="T28" fmla="*/ 0 h 85"/>
                <a:gd name="T29" fmla="*/ 84 w 84"/>
                <a:gd name="T30" fmla="*/ 85 h 8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84" h="85">
                  <a:moveTo>
                    <a:pt x="0" y="0"/>
                  </a:moveTo>
                  <a:lnTo>
                    <a:pt x="0" y="85"/>
                  </a:lnTo>
                  <a:lnTo>
                    <a:pt x="84" y="85"/>
                  </a:lnTo>
                  <a:lnTo>
                    <a:pt x="84" y="64"/>
                  </a:lnTo>
                  <a:lnTo>
                    <a:pt x="72" y="40"/>
                  </a:lnTo>
                  <a:lnTo>
                    <a:pt x="54" y="19"/>
                  </a:lnTo>
                  <a:lnTo>
                    <a:pt x="33" y="7"/>
                  </a:lnTo>
                  <a:lnTo>
                    <a:pt x="18" y="1"/>
                  </a:lnTo>
                  <a:lnTo>
                    <a:pt x="0" y="0"/>
                  </a:lnTo>
                  <a:close/>
                </a:path>
              </a:pathLst>
            </a:custGeom>
            <a:solidFill>
              <a:srgbClr val="000080"/>
            </a:solidFill>
            <a:ln w="12700">
              <a:solidFill>
                <a:schemeClr val="tx1"/>
              </a:solidFill>
              <a:round/>
              <a:headEnd/>
              <a:tailEnd/>
            </a:ln>
          </p:spPr>
          <p:txBody>
            <a:bodyPr lIns="45720" rIns="45720" anchor="ctr">
              <a:prstTxWarp prst="textNoShape">
                <a:avLst/>
              </a:prstTxWarp>
            </a:bodyPr>
            <a:lstStyle/>
            <a:p>
              <a:endParaRPr lang="en-US"/>
            </a:p>
          </p:txBody>
        </p:sp>
      </p:grpSp>
      <p:sp>
        <p:nvSpPr>
          <p:cNvPr id="55355" name="Oval 69"/>
          <p:cNvSpPr>
            <a:spLocks noChangeArrowheads="1"/>
          </p:cNvSpPr>
          <p:nvPr/>
        </p:nvSpPr>
        <p:spPr bwMode="auto">
          <a:xfrm>
            <a:off x="8205788" y="2427288"/>
            <a:ext cx="423862" cy="425450"/>
          </a:xfrm>
          <a:prstGeom prst="ellipse">
            <a:avLst/>
          </a:prstGeom>
          <a:noFill/>
          <a:ln w="9525">
            <a:solidFill>
              <a:schemeClr val="tx1"/>
            </a:solidFill>
            <a:round/>
            <a:headEnd/>
            <a:tailEnd/>
          </a:ln>
        </p:spPr>
        <p:txBody>
          <a:bodyPr wrap="none" anchor="ctr">
            <a:prstTxWarp prst="textNoShape">
              <a:avLst/>
            </a:prstTxWarp>
          </a:bodyPr>
          <a:lstStyle/>
          <a:p>
            <a:endParaRPr lang="en-US"/>
          </a:p>
        </p:txBody>
      </p:sp>
      <p:grpSp>
        <p:nvGrpSpPr>
          <p:cNvPr id="7" name="Group 70"/>
          <p:cNvGrpSpPr>
            <a:grpSpLocks/>
          </p:cNvGrpSpPr>
          <p:nvPr/>
        </p:nvGrpSpPr>
        <p:grpSpPr bwMode="auto">
          <a:xfrm>
            <a:off x="8239125" y="4367213"/>
            <a:ext cx="423863" cy="404812"/>
            <a:chOff x="4674" y="2851"/>
            <a:chExt cx="267" cy="255"/>
          </a:xfrm>
        </p:grpSpPr>
        <p:sp>
          <p:nvSpPr>
            <p:cNvPr id="55382" name="KMA8CE77A:R002:C003Sbl"/>
            <p:cNvSpPr>
              <a:spLocks/>
            </p:cNvSpPr>
            <p:nvPr>
              <p:custDataLst>
                <p:tags r:id="rId4"/>
              </p:custDataLst>
            </p:nvPr>
          </p:nvSpPr>
          <p:spPr bwMode="auto">
            <a:xfrm>
              <a:off x="4674" y="2851"/>
              <a:ext cx="267" cy="255"/>
            </a:xfrm>
            <a:custGeom>
              <a:avLst/>
              <a:gdLst>
                <a:gd name="T0" fmla="*/ 0 w 31371"/>
                <a:gd name="T1" fmla="*/ 0 h 31334"/>
                <a:gd name="T2" fmla="*/ 0 w 31371"/>
                <a:gd name="T3" fmla="*/ 0 h 31334"/>
                <a:gd name="T4" fmla="*/ 0 w 31371"/>
                <a:gd name="T5" fmla="*/ 0 h 31334"/>
                <a:gd name="T6" fmla="*/ 0 w 31371"/>
                <a:gd name="T7" fmla="*/ 0 h 31334"/>
                <a:gd name="T8" fmla="*/ 0 w 31371"/>
                <a:gd name="T9" fmla="*/ 0 h 31334"/>
                <a:gd name="T10" fmla="*/ 0 w 31371"/>
                <a:gd name="T11" fmla="*/ 0 h 31334"/>
                <a:gd name="T12" fmla="*/ 0 w 31371"/>
                <a:gd name="T13" fmla="*/ 0 h 31334"/>
                <a:gd name="T14" fmla="*/ 0 w 31371"/>
                <a:gd name="T15" fmla="*/ 0 h 31334"/>
                <a:gd name="T16" fmla="*/ 0 60000 65536"/>
                <a:gd name="T17" fmla="*/ 0 60000 65536"/>
                <a:gd name="T18" fmla="*/ 0 60000 65536"/>
                <a:gd name="T19" fmla="*/ 0 60000 65536"/>
                <a:gd name="T20" fmla="*/ 0 60000 65536"/>
                <a:gd name="T21" fmla="*/ 0 60000 65536"/>
                <a:gd name="T22" fmla="*/ 0 60000 65536"/>
                <a:gd name="T23" fmla="*/ 0 60000 65536"/>
                <a:gd name="T24" fmla="*/ 0 w 31371"/>
                <a:gd name="T25" fmla="*/ 0 h 31334"/>
                <a:gd name="T26" fmla="*/ 31371 w 31371"/>
                <a:gd name="T27" fmla="*/ 31334 h 3133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1371" h="31334">
                  <a:moveTo>
                    <a:pt x="63" y="15669"/>
                  </a:moveTo>
                  <a:cubicBezTo>
                    <a:pt x="0" y="24387"/>
                    <a:pt x="7003" y="31334"/>
                    <a:pt x="15745" y="31272"/>
                  </a:cubicBezTo>
                  <a:cubicBezTo>
                    <a:pt x="24508" y="31334"/>
                    <a:pt x="31371" y="24440"/>
                    <a:pt x="31371" y="15721"/>
                  </a:cubicBezTo>
                  <a:cubicBezTo>
                    <a:pt x="31371" y="7002"/>
                    <a:pt x="24429" y="62"/>
                    <a:pt x="15686" y="0"/>
                  </a:cubicBezTo>
                  <a:lnTo>
                    <a:pt x="15686" y="15668"/>
                  </a:lnTo>
                  <a:lnTo>
                    <a:pt x="63" y="15669"/>
                  </a:lnTo>
                  <a:cubicBezTo>
                    <a:pt x="63" y="6946"/>
                    <a:pt x="6951" y="6"/>
                    <a:pt x="15686" y="1"/>
                  </a:cubicBezTo>
                  <a:cubicBezTo>
                    <a:pt x="6952" y="6"/>
                    <a:pt x="124" y="6950"/>
                    <a:pt x="63" y="15669"/>
                  </a:cubicBezTo>
                  <a:close/>
                </a:path>
              </a:pathLst>
            </a:custGeom>
            <a:noFill/>
            <a:ln w="12700">
              <a:solidFill>
                <a:schemeClr val="tx2"/>
              </a:solidFill>
              <a:round/>
              <a:headEnd/>
              <a:tailEnd/>
            </a:ln>
          </p:spPr>
          <p:txBody>
            <a:bodyPr lIns="45720" rIns="45720" anchor="ctr">
              <a:prstTxWarp prst="textNoShape">
                <a:avLst/>
              </a:prstTxWarp>
            </a:bodyPr>
            <a:lstStyle/>
            <a:p>
              <a:endParaRPr lang="en-US"/>
            </a:p>
          </p:txBody>
        </p:sp>
        <p:sp>
          <p:nvSpPr>
            <p:cNvPr id="55383" name="Freeform 72"/>
            <p:cNvSpPr>
              <a:spLocks/>
            </p:cNvSpPr>
            <p:nvPr/>
          </p:nvSpPr>
          <p:spPr bwMode="auto">
            <a:xfrm rot="-5400000">
              <a:off x="4678" y="2847"/>
              <a:ext cx="124" cy="131"/>
            </a:xfrm>
            <a:custGeom>
              <a:avLst/>
              <a:gdLst>
                <a:gd name="T0" fmla="*/ 0 w 84"/>
                <a:gd name="T1" fmla="*/ 0 h 85"/>
                <a:gd name="T2" fmla="*/ 0 w 84"/>
                <a:gd name="T3" fmla="*/ 479 h 85"/>
                <a:gd name="T4" fmla="*/ 399 w 84"/>
                <a:gd name="T5" fmla="*/ 479 h 85"/>
                <a:gd name="T6" fmla="*/ 399 w 84"/>
                <a:gd name="T7" fmla="*/ 364 h 85"/>
                <a:gd name="T8" fmla="*/ 340 w 84"/>
                <a:gd name="T9" fmla="*/ 228 h 85"/>
                <a:gd name="T10" fmla="*/ 257 w 84"/>
                <a:gd name="T11" fmla="*/ 106 h 85"/>
                <a:gd name="T12" fmla="*/ 156 w 84"/>
                <a:gd name="T13" fmla="*/ 40 h 85"/>
                <a:gd name="T14" fmla="*/ 87 w 84"/>
                <a:gd name="T15" fmla="*/ 8 h 85"/>
                <a:gd name="T16" fmla="*/ 0 w 84"/>
                <a:gd name="T17" fmla="*/ 0 h 8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84"/>
                <a:gd name="T28" fmla="*/ 0 h 85"/>
                <a:gd name="T29" fmla="*/ 84 w 84"/>
                <a:gd name="T30" fmla="*/ 85 h 8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84" h="85">
                  <a:moveTo>
                    <a:pt x="0" y="0"/>
                  </a:moveTo>
                  <a:lnTo>
                    <a:pt x="0" y="85"/>
                  </a:lnTo>
                  <a:lnTo>
                    <a:pt x="84" y="85"/>
                  </a:lnTo>
                  <a:lnTo>
                    <a:pt x="84" y="64"/>
                  </a:lnTo>
                  <a:lnTo>
                    <a:pt x="72" y="40"/>
                  </a:lnTo>
                  <a:lnTo>
                    <a:pt x="54" y="19"/>
                  </a:lnTo>
                  <a:lnTo>
                    <a:pt x="33" y="7"/>
                  </a:lnTo>
                  <a:lnTo>
                    <a:pt x="18" y="1"/>
                  </a:lnTo>
                  <a:lnTo>
                    <a:pt x="0" y="0"/>
                  </a:lnTo>
                  <a:close/>
                </a:path>
              </a:pathLst>
            </a:custGeom>
            <a:solidFill>
              <a:srgbClr val="000080"/>
            </a:solidFill>
            <a:ln w="12700">
              <a:solidFill>
                <a:schemeClr val="tx1"/>
              </a:solidFill>
              <a:round/>
              <a:headEnd/>
              <a:tailEnd/>
            </a:ln>
          </p:spPr>
          <p:txBody>
            <a:bodyPr lIns="45720" rIns="45720" anchor="ctr">
              <a:prstTxWarp prst="textNoShape">
                <a:avLst/>
              </a:prstTxWarp>
            </a:bodyPr>
            <a:lstStyle/>
            <a:p>
              <a:endParaRPr lang="en-US"/>
            </a:p>
          </p:txBody>
        </p:sp>
      </p:grpSp>
      <p:sp>
        <p:nvSpPr>
          <p:cNvPr id="55357" name="Rectangle 73"/>
          <p:cNvSpPr>
            <a:spLocks noChangeArrowheads="1"/>
          </p:cNvSpPr>
          <p:nvPr/>
        </p:nvSpPr>
        <p:spPr bwMode="auto">
          <a:xfrm>
            <a:off x="1125538" y="2490788"/>
            <a:ext cx="3586162" cy="396875"/>
          </a:xfrm>
          <a:prstGeom prst="rect">
            <a:avLst/>
          </a:prstGeom>
          <a:noFill/>
          <a:ln w="9525">
            <a:noFill/>
            <a:miter lim="800000"/>
            <a:headEnd/>
            <a:tailEnd/>
          </a:ln>
        </p:spPr>
        <p:txBody>
          <a:bodyPr wrap="none">
            <a:prstTxWarp prst="textNoShape">
              <a:avLst/>
            </a:prstTxWarp>
            <a:spAutoFit/>
          </a:bodyPr>
          <a:lstStyle/>
          <a:p>
            <a:pPr algn="r" eaLnBrk="0" hangingPunct="0"/>
            <a:r>
              <a:rPr lang="en-US" sz="2000" b="1">
                <a:solidFill>
                  <a:srgbClr val="000066"/>
                </a:solidFill>
                <a:latin typeface="Arial" pitchFamily="-65" charset="0"/>
              </a:rPr>
              <a:t>Reversing neuronal damage</a:t>
            </a:r>
          </a:p>
        </p:txBody>
      </p:sp>
      <p:sp>
        <p:nvSpPr>
          <p:cNvPr id="55358" name="Rectangle 74"/>
          <p:cNvSpPr>
            <a:spLocks noChangeArrowheads="1"/>
          </p:cNvSpPr>
          <p:nvPr/>
        </p:nvSpPr>
        <p:spPr bwMode="auto">
          <a:xfrm>
            <a:off x="422275" y="3090863"/>
            <a:ext cx="4346575" cy="396875"/>
          </a:xfrm>
          <a:prstGeom prst="rect">
            <a:avLst/>
          </a:prstGeom>
          <a:noFill/>
          <a:ln w="9525">
            <a:noFill/>
            <a:miter lim="800000"/>
            <a:headEnd/>
            <a:tailEnd/>
          </a:ln>
        </p:spPr>
        <p:txBody>
          <a:bodyPr wrap="none">
            <a:prstTxWarp prst="textNoShape">
              <a:avLst/>
            </a:prstTxWarp>
            <a:spAutoFit/>
          </a:bodyPr>
          <a:lstStyle/>
          <a:p>
            <a:pPr algn="r" eaLnBrk="0" hangingPunct="0"/>
            <a:r>
              <a:rPr lang="en-US" sz="2000" b="1">
                <a:solidFill>
                  <a:srgbClr val="000066"/>
                </a:solidFill>
                <a:latin typeface="Arial" pitchFamily="-65" charset="0"/>
              </a:rPr>
              <a:t>Prevention of disease progression</a:t>
            </a:r>
          </a:p>
        </p:txBody>
      </p:sp>
      <p:sp>
        <p:nvSpPr>
          <p:cNvPr id="55359" name="Rectangle 75"/>
          <p:cNvSpPr>
            <a:spLocks noChangeArrowheads="1"/>
          </p:cNvSpPr>
          <p:nvPr/>
        </p:nvSpPr>
        <p:spPr bwMode="auto">
          <a:xfrm>
            <a:off x="128588" y="3589338"/>
            <a:ext cx="4694237" cy="701675"/>
          </a:xfrm>
          <a:prstGeom prst="rect">
            <a:avLst/>
          </a:prstGeom>
          <a:noFill/>
          <a:ln w="9525">
            <a:noFill/>
            <a:miter lim="800000"/>
            <a:headEnd/>
            <a:tailEnd/>
          </a:ln>
        </p:spPr>
        <p:txBody>
          <a:bodyPr>
            <a:prstTxWarp prst="textNoShape">
              <a:avLst/>
            </a:prstTxWarp>
            <a:spAutoFit/>
          </a:bodyPr>
          <a:lstStyle/>
          <a:p>
            <a:pPr algn="r" eaLnBrk="0" hangingPunct="0"/>
            <a:r>
              <a:rPr lang="en-US" sz="2000" b="1">
                <a:solidFill>
                  <a:srgbClr val="000066"/>
                </a:solidFill>
                <a:latin typeface="Arial" pitchFamily="-65" charset="0"/>
              </a:rPr>
              <a:t>Improved therapies for Progressive forms of MS</a:t>
            </a:r>
          </a:p>
        </p:txBody>
      </p:sp>
      <p:sp>
        <p:nvSpPr>
          <p:cNvPr id="55360" name="Rectangle 76"/>
          <p:cNvSpPr>
            <a:spLocks noChangeArrowheads="1"/>
          </p:cNvSpPr>
          <p:nvPr/>
        </p:nvSpPr>
        <p:spPr bwMode="auto">
          <a:xfrm>
            <a:off x="941388" y="4422775"/>
            <a:ext cx="3865562" cy="396875"/>
          </a:xfrm>
          <a:prstGeom prst="rect">
            <a:avLst/>
          </a:prstGeom>
          <a:noFill/>
          <a:ln w="9525">
            <a:noFill/>
            <a:miter lim="800000"/>
            <a:headEnd/>
            <a:tailEnd/>
          </a:ln>
        </p:spPr>
        <p:txBody>
          <a:bodyPr wrap="none">
            <a:prstTxWarp prst="textNoShape">
              <a:avLst/>
            </a:prstTxWarp>
            <a:spAutoFit/>
          </a:bodyPr>
          <a:lstStyle/>
          <a:p>
            <a:pPr algn="r" eaLnBrk="0" hangingPunct="0"/>
            <a:r>
              <a:rPr lang="en-US" sz="2000" b="1">
                <a:solidFill>
                  <a:srgbClr val="000066"/>
                </a:solidFill>
                <a:latin typeface="Arial" pitchFamily="-65" charset="0"/>
              </a:rPr>
              <a:t>More convenient drug delivery</a:t>
            </a:r>
          </a:p>
        </p:txBody>
      </p:sp>
      <p:sp>
        <p:nvSpPr>
          <p:cNvPr id="55361" name="Rectangle 77"/>
          <p:cNvSpPr>
            <a:spLocks noChangeArrowheads="1"/>
          </p:cNvSpPr>
          <p:nvPr/>
        </p:nvSpPr>
        <p:spPr bwMode="auto">
          <a:xfrm>
            <a:off x="-76200" y="5105400"/>
            <a:ext cx="9267825" cy="1828800"/>
          </a:xfrm>
          <a:prstGeom prst="rect">
            <a:avLst/>
          </a:prstGeom>
          <a:noFill/>
          <a:ln w="9525">
            <a:noFill/>
            <a:miter lim="800000"/>
            <a:headEnd/>
            <a:tailEnd/>
          </a:ln>
        </p:spPr>
        <p:txBody>
          <a:bodyPr anchor="ctr">
            <a:prstTxWarp prst="textNoShape">
              <a:avLst/>
            </a:prstTxWarp>
          </a:bodyPr>
          <a:lstStyle/>
          <a:p>
            <a:pPr algn="ctr">
              <a:buFontTx/>
              <a:buChar char="-"/>
            </a:pPr>
            <a:r>
              <a:rPr lang="en-US" sz="2000" b="1">
                <a:solidFill>
                  <a:srgbClr val="000066"/>
                </a:solidFill>
                <a:latin typeface="Arial" pitchFamily="-65" charset="0"/>
              </a:rPr>
              <a:t> No current MS therapy addresses neuronal damage </a:t>
            </a:r>
            <a:br>
              <a:rPr lang="en-US" sz="2000" b="1">
                <a:solidFill>
                  <a:srgbClr val="000066"/>
                </a:solidFill>
                <a:latin typeface="Arial" pitchFamily="-65" charset="0"/>
              </a:rPr>
            </a:br>
            <a:r>
              <a:rPr lang="en-US" sz="2000" b="1">
                <a:solidFill>
                  <a:srgbClr val="000066"/>
                </a:solidFill>
                <a:latin typeface="Arial" pitchFamily="-65" charset="0"/>
              </a:rPr>
              <a:t>- Current therapies moderately effective in slowing disease progression</a:t>
            </a:r>
            <a:br>
              <a:rPr lang="en-US" sz="2000" b="1">
                <a:solidFill>
                  <a:srgbClr val="000066"/>
                </a:solidFill>
                <a:latin typeface="Arial" pitchFamily="-65" charset="0"/>
              </a:rPr>
            </a:br>
            <a:r>
              <a:rPr lang="en-US" sz="2000" b="1">
                <a:solidFill>
                  <a:srgbClr val="000066"/>
                </a:solidFill>
                <a:latin typeface="Arial" pitchFamily="-65" charset="0"/>
              </a:rPr>
              <a:t>- Relatively little therapeutic effect offered for Progressive MS</a:t>
            </a:r>
            <a:br>
              <a:rPr lang="en-US" sz="2000" b="1">
                <a:solidFill>
                  <a:srgbClr val="000066"/>
                </a:solidFill>
                <a:latin typeface="Arial" pitchFamily="-65" charset="0"/>
              </a:rPr>
            </a:br>
            <a:r>
              <a:rPr lang="en-US" sz="2000" b="1">
                <a:solidFill>
                  <a:srgbClr val="000066"/>
                </a:solidFill>
                <a:latin typeface="Arial" pitchFamily="-65" charset="0"/>
              </a:rPr>
              <a:t>- Inconvenient drug delivery (injectables, IV infusions)</a:t>
            </a:r>
            <a:br>
              <a:rPr lang="en-US" sz="2000" b="1">
                <a:solidFill>
                  <a:srgbClr val="000066"/>
                </a:solidFill>
                <a:latin typeface="Arial" pitchFamily="-65" charset="0"/>
              </a:rPr>
            </a:br>
            <a:endParaRPr lang="en-US" sz="2000" b="1">
              <a:solidFill>
                <a:srgbClr val="000066"/>
              </a:solidFill>
              <a:latin typeface="Arial" pitchFamily="-65" charset="0"/>
            </a:endParaRPr>
          </a:p>
        </p:txBody>
      </p:sp>
      <p:sp>
        <p:nvSpPr>
          <p:cNvPr id="55362" name="Oval 78"/>
          <p:cNvSpPr>
            <a:spLocks noChangeArrowheads="1"/>
          </p:cNvSpPr>
          <p:nvPr/>
        </p:nvSpPr>
        <p:spPr bwMode="auto">
          <a:xfrm>
            <a:off x="7594600" y="2444750"/>
            <a:ext cx="423863" cy="425450"/>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55363" name="Oval 79"/>
          <p:cNvSpPr>
            <a:spLocks noChangeArrowheads="1"/>
          </p:cNvSpPr>
          <p:nvPr/>
        </p:nvSpPr>
        <p:spPr bwMode="auto">
          <a:xfrm>
            <a:off x="5014913" y="3709988"/>
            <a:ext cx="423862" cy="425450"/>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55364" name="AutoShape 80"/>
          <p:cNvSpPr>
            <a:spLocks noChangeArrowheads="1"/>
          </p:cNvSpPr>
          <p:nvPr/>
        </p:nvSpPr>
        <p:spPr bwMode="auto">
          <a:xfrm rot="5400000">
            <a:off x="5111750" y="3798888"/>
            <a:ext cx="69850" cy="222250"/>
          </a:xfrm>
          <a:prstGeom prst="triangle">
            <a:avLst>
              <a:gd name="adj" fmla="val 50000"/>
            </a:avLst>
          </a:prstGeom>
          <a:solidFill>
            <a:srgbClr val="000066"/>
          </a:solidFill>
          <a:ln w="9525">
            <a:solidFill>
              <a:schemeClr val="tx1"/>
            </a:solidFill>
            <a:miter lim="800000"/>
            <a:headEnd/>
            <a:tailEnd/>
          </a:ln>
        </p:spPr>
        <p:txBody>
          <a:bodyPr wrap="none" anchor="ctr">
            <a:prstTxWarp prst="textNoShape">
              <a:avLst/>
            </a:prstTxWarp>
          </a:bodyPr>
          <a:lstStyle/>
          <a:p>
            <a:endParaRPr lang="en-US"/>
          </a:p>
        </p:txBody>
      </p:sp>
      <p:grpSp>
        <p:nvGrpSpPr>
          <p:cNvPr id="8" name="Group 81"/>
          <p:cNvGrpSpPr>
            <a:grpSpLocks/>
          </p:cNvGrpSpPr>
          <p:nvPr/>
        </p:nvGrpSpPr>
        <p:grpSpPr bwMode="auto">
          <a:xfrm>
            <a:off x="5651500" y="3708400"/>
            <a:ext cx="423863" cy="425450"/>
            <a:chOff x="3272" y="2570"/>
            <a:chExt cx="267" cy="268"/>
          </a:xfrm>
        </p:grpSpPr>
        <p:sp>
          <p:nvSpPr>
            <p:cNvPr id="55380" name="Oval 82"/>
            <p:cNvSpPr>
              <a:spLocks noChangeArrowheads="1"/>
            </p:cNvSpPr>
            <p:nvPr/>
          </p:nvSpPr>
          <p:spPr bwMode="auto">
            <a:xfrm>
              <a:off x="3272" y="2570"/>
              <a:ext cx="267" cy="268"/>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55381" name="AutoShape 83"/>
            <p:cNvSpPr>
              <a:spLocks noChangeArrowheads="1"/>
            </p:cNvSpPr>
            <p:nvPr/>
          </p:nvSpPr>
          <p:spPr bwMode="auto">
            <a:xfrm rot="5400000">
              <a:off x="3333" y="2626"/>
              <a:ext cx="44" cy="140"/>
            </a:xfrm>
            <a:prstGeom prst="triangle">
              <a:avLst>
                <a:gd name="adj" fmla="val 50000"/>
              </a:avLst>
            </a:prstGeom>
            <a:solidFill>
              <a:srgbClr val="000066"/>
            </a:solidFill>
            <a:ln w="9525">
              <a:solidFill>
                <a:schemeClr val="tx1"/>
              </a:solidFill>
              <a:miter lim="800000"/>
              <a:headEnd/>
              <a:tailEnd/>
            </a:ln>
          </p:spPr>
          <p:txBody>
            <a:bodyPr wrap="none" anchor="ctr">
              <a:prstTxWarp prst="textNoShape">
                <a:avLst/>
              </a:prstTxWarp>
            </a:bodyPr>
            <a:lstStyle/>
            <a:p>
              <a:endParaRPr lang="en-US"/>
            </a:p>
          </p:txBody>
        </p:sp>
      </p:grpSp>
      <p:grpSp>
        <p:nvGrpSpPr>
          <p:cNvPr id="9" name="Group 84"/>
          <p:cNvGrpSpPr>
            <a:grpSpLocks/>
          </p:cNvGrpSpPr>
          <p:nvPr/>
        </p:nvGrpSpPr>
        <p:grpSpPr bwMode="auto">
          <a:xfrm>
            <a:off x="6297613" y="3706813"/>
            <a:ext cx="423862" cy="425450"/>
            <a:chOff x="3272" y="2570"/>
            <a:chExt cx="267" cy="268"/>
          </a:xfrm>
        </p:grpSpPr>
        <p:sp>
          <p:nvSpPr>
            <p:cNvPr id="55378" name="Oval 85"/>
            <p:cNvSpPr>
              <a:spLocks noChangeArrowheads="1"/>
            </p:cNvSpPr>
            <p:nvPr/>
          </p:nvSpPr>
          <p:spPr bwMode="auto">
            <a:xfrm>
              <a:off x="3272" y="2570"/>
              <a:ext cx="267" cy="268"/>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55379" name="AutoShape 86"/>
            <p:cNvSpPr>
              <a:spLocks noChangeArrowheads="1"/>
            </p:cNvSpPr>
            <p:nvPr/>
          </p:nvSpPr>
          <p:spPr bwMode="auto">
            <a:xfrm rot="5400000">
              <a:off x="3333" y="2626"/>
              <a:ext cx="44" cy="140"/>
            </a:xfrm>
            <a:prstGeom prst="triangle">
              <a:avLst>
                <a:gd name="adj" fmla="val 50000"/>
              </a:avLst>
            </a:prstGeom>
            <a:solidFill>
              <a:srgbClr val="000066"/>
            </a:solidFill>
            <a:ln w="9525">
              <a:solidFill>
                <a:schemeClr val="tx1"/>
              </a:solidFill>
              <a:miter lim="800000"/>
              <a:headEnd/>
              <a:tailEnd/>
            </a:ln>
          </p:spPr>
          <p:txBody>
            <a:bodyPr wrap="none" anchor="ctr">
              <a:prstTxWarp prst="textNoShape">
                <a:avLst/>
              </a:prstTxWarp>
            </a:bodyPr>
            <a:lstStyle/>
            <a:p>
              <a:endParaRPr lang="en-US"/>
            </a:p>
          </p:txBody>
        </p:sp>
      </p:grpSp>
      <p:grpSp>
        <p:nvGrpSpPr>
          <p:cNvPr id="10" name="Group 87"/>
          <p:cNvGrpSpPr>
            <a:grpSpLocks/>
          </p:cNvGrpSpPr>
          <p:nvPr/>
        </p:nvGrpSpPr>
        <p:grpSpPr bwMode="auto">
          <a:xfrm>
            <a:off x="6953250" y="3714750"/>
            <a:ext cx="423863" cy="425450"/>
            <a:chOff x="3272" y="2570"/>
            <a:chExt cx="267" cy="268"/>
          </a:xfrm>
        </p:grpSpPr>
        <p:sp>
          <p:nvSpPr>
            <p:cNvPr id="55376" name="Oval 88"/>
            <p:cNvSpPr>
              <a:spLocks noChangeArrowheads="1"/>
            </p:cNvSpPr>
            <p:nvPr/>
          </p:nvSpPr>
          <p:spPr bwMode="auto">
            <a:xfrm>
              <a:off x="3272" y="2570"/>
              <a:ext cx="267" cy="268"/>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55377" name="AutoShape 89"/>
            <p:cNvSpPr>
              <a:spLocks noChangeArrowheads="1"/>
            </p:cNvSpPr>
            <p:nvPr/>
          </p:nvSpPr>
          <p:spPr bwMode="auto">
            <a:xfrm rot="5400000">
              <a:off x="3333" y="2626"/>
              <a:ext cx="44" cy="140"/>
            </a:xfrm>
            <a:prstGeom prst="triangle">
              <a:avLst>
                <a:gd name="adj" fmla="val 50000"/>
              </a:avLst>
            </a:prstGeom>
            <a:solidFill>
              <a:srgbClr val="000066"/>
            </a:solidFill>
            <a:ln w="9525">
              <a:solidFill>
                <a:schemeClr val="tx1"/>
              </a:solidFill>
              <a:miter lim="800000"/>
              <a:headEnd/>
              <a:tailEnd/>
            </a:ln>
          </p:spPr>
          <p:txBody>
            <a:bodyPr wrap="none" anchor="ctr">
              <a:prstTxWarp prst="textNoShape">
                <a:avLst/>
              </a:prstTxWarp>
            </a:bodyPr>
            <a:lstStyle/>
            <a:p>
              <a:endParaRPr lang="en-US"/>
            </a:p>
          </p:txBody>
        </p:sp>
      </p:grpSp>
      <p:grpSp>
        <p:nvGrpSpPr>
          <p:cNvPr id="11" name="Group 90"/>
          <p:cNvGrpSpPr>
            <a:grpSpLocks/>
          </p:cNvGrpSpPr>
          <p:nvPr/>
        </p:nvGrpSpPr>
        <p:grpSpPr bwMode="auto">
          <a:xfrm>
            <a:off x="7608888" y="3713163"/>
            <a:ext cx="423862" cy="425450"/>
            <a:chOff x="3272" y="2570"/>
            <a:chExt cx="267" cy="268"/>
          </a:xfrm>
        </p:grpSpPr>
        <p:sp>
          <p:nvSpPr>
            <p:cNvPr id="55374" name="Oval 91"/>
            <p:cNvSpPr>
              <a:spLocks noChangeArrowheads="1"/>
            </p:cNvSpPr>
            <p:nvPr/>
          </p:nvSpPr>
          <p:spPr bwMode="auto">
            <a:xfrm>
              <a:off x="3272" y="2570"/>
              <a:ext cx="267" cy="268"/>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55375" name="AutoShape 92"/>
            <p:cNvSpPr>
              <a:spLocks noChangeArrowheads="1"/>
            </p:cNvSpPr>
            <p:nvPr/>
          </p:nvSpPr>
          <p:spPr bwMode="auto">
            <a:xfrm rot="5400000">
              <a:off x="3333" y="2626"/>
              <a:ext cx="44" cy="140"/>
            </a:xfrm>
            <a:prstGeom prst="triangle">
              <a:avLst>
                <a:gd name="adj" fmla="val 50000"/>
              </a:avLst>
            </a:prstGeom>
            <a:solidFill>
              <a:srgbClr val="000066"/>
            </a:solidFill>
            <a:ln w="9525">
              <a:solidFill>
                <a:schemeClr val="tx1"/>
              </a:solidFill>
              <a:miter lim="800000"/>
              <a:headEnd/>
              <a:tailEnd/>
            </a:ln>
          </p:spPr>
          <p:txBody>
            <a:bodyPr wrap="none" anchor="ctr">
              <a:prstTxWarp prst="textNoShape">
                <a:avLst/>
              </a:prstTxWarp>
            </a:bodyPr>
            <a:lstStyle/>
            <a:p>
              <a:endParaRPr lang="en-US"/>
            </a:p>
          </p:txBody>
        </p:sp>
      </p:grpSp>
      <p:sp>
        <p:nvSpPr>
          <p:cNvPr id="55369" name="Oval 93"/>
          <p:cNvSpPr>
            <a:spLocks noChangeArrowheads="1"/>
          </p:cNvSpPr>
          <p:nvPr/>
        </p:nvSpPr>
        <p:spPr bwMode="auto">
          <a:xfrm>
            <a:off x="8234363" y="3714750"/>
            <a:ext cx="423862" cy="425450"/>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55370" name="AutoShape 94"/>
          <p:cNvSpPr>
            <a:spLocks noChangeArrowheads="1"/>
          </p:cNvSpPr>
          <p:nvPr/>
        </p:nvSpPr>
        <p:spPr bwMode="auto">
          <a:xfrm rot="5400000">
            <a:off x="8258968" y="3809207"/>
            <a:ext cx="227013" cy="228600"/>
          </a:xfrm>
          <a:prstGeom prst="triangle">
            <a:avLst>
              <a:gd name="adj" fmla="val 50000"/>
            </a:avLst>
          </a:prstGeom>
          <a:solidFill>
            <a:srgbClr val="000066"/>
          </a:solidFill>
          <a:ln w="9525">
            <a:solidFill>
              <a:schemeClr val="tx1"/>
            </a:solidFill>
            <a:miter lim="800000"/>
            <a:headEnd/>
            <a:tailEnd/>
          </a:ln>
        </p:spPr>
        <p:txBody>
          <a:bodyPr wrap="none" anchor="ctr">
            <a:prstTxWarp prst="textNoShape">
              <a:avLst/>
            </a:prstTxWarp>
          </a:bodyPr>
          <a:lstStyle/>
          <a:p>
            <a:endParaRPr lang="en-US"/>
          </a:p>
        </p:txBody>
      </p:sp>
      <p:sp>
        <p:nvSpPr>
          <p:cNvPr id="55371" name="Rectangle 95"/>
          <p:cNvSpPr>
            <a:spLocks noChangeArrowheads="1"/>
          </p:cNvSpPr>
          <p:nvPr/>
        </p:nvSpPr>
        <p:spPr bwMode="auto">
          <a:xfrm>
            <a:off x="101600" y="5105400"/>
            <a:ext cx="8918575" cy="1533525"/>
          </a:xfrm>
          <a:prstGeom prst="rect">
            <a:avLst/>
          </a:prstGeom>
          <a:noFill/>
          <a:ln w="15875">
            <a:solidFill>
              <a:srgbClr val="FF9900"/>
            </a:solidFill>
            <a:miter lim="800000"/>
            <a:headEnd/>
            <a:tailEnd/>
          </a:ln>
        </p:spPr>
        <p:txBody>
          <a:bodyPr wrap="none" anchor="ctr">
            <a:prstTxWarp prst="textNoShape">
              <a:avLst/>
            </a:prstTxWarp>
          </a:bodyPr>
          <a:lstStyle/>
          <a:p>
            <a:endParaRPr lang="en-US"/>
          </a:p>
        </p:txBody>
      </p:sp>
      <p:sp>
        <p:nvSpPr>
          <p:cNvPr id="55372" name="TextBox 59"/>
          <p:cNvSpPr txBox="1">
            <a:spLocks noChangeArrowheads="1"/>
          </p:cNvSpPr>
          <p:nvPr/>
        </p:nvSpPr>
        <p:spPr bwMode="auto">
          <a:xfrm>
            <a:off x="7964488" y="6400800"/>
            <a:ext cx="1130300" cy="338138"/>
          </a:xfrm>
          <a:prstGeom prst="rect">
            <a:avLst/>
          </a:prstGeom>
          <a:noFill/>
          <a:ln w="9525">
            <a:noFill/>
            <a:miter lim="800000"/>
            <a:headEnd/>
            <a:tailEnd/>
          </a:ln>
        </p:spPr>
        <p:txBody>
          <a:bodyPr wrap="none">
            <a:prstTxWarp prst="textNoShape">
              <a:avLst/>
            </a:prstTxWarp>
            <a:spAutoFit/>
          </a:bodyPr>
          <a:lstStyle/>
          <a:p>
            <a:r>
              <a:rPr lang="en-US" sz="1600" b="1" i="1">
                <a:latin typeface="Arial" pitchFamily="-65" charset="0"/>
                <a:ea typeface="Arial" pitchFamily="-65" charset="0"/>
                <a:cs typeface="Arial" pitchFamily="-65" charset="0"/>
              </a:rPr>
              <a:t>P. Martini</a:t>
            </a:r>
          </a:p>
        </p:txBody>
      </p:sp>
      <p:sp>
        <p:nvSpPr>
          <p:cNvPr id="55373" name="TextBox 60"/>
          <p:cNvSpPr txBox="1">
            <a:spLocks noChangeArrowheads="1"/>
          </p:cNvSpPr>
          <p:nvPr/>
        </p:nvSpPr>
        <p:spPr bwMode="auto">
          <a:xfrm>
            <a:off x="228600" y="1295400"/>
            <a:ext cx="2236788" cy="276225"/>
          </a:xfrm>
          <a:prstGeom prst="rect">
            <a:avLst/>
          </a:prstGeom>
          <a:noFill/>
          <a:ln w="9525">
            <a:noFill/>
            <a:miter lim="800000"/>
            <a:headEnd/>
            <a:tailEnd/>
          </a:ln>
        </p:spPr>
        <p:txBody>
          <a:bodyPr wrap="none">
            <a:prstTxWarp prst="textNoShape">
              <a:avLst/>
            </a:prstTxWarp>
            <a:spAutoFit/>
          </a:bodyPr>
          <a:lstStyle/>
          <a:p>
            <a:r>
              <a:rPr lang="en-US" sz="1200" b="1">
                <a:latin typeface="Arial" pitchFamily="-65" charset="0"/>
                <a:ea typeface="Arial" pitchFamily="-65" charset="0"/>
                <a:cs typeface="Arial" pitchFamily="-65" charset="0"/>
              </a:rPr>
              <a:t>Tysabri Ab against integrins</a:t>
            </a:r>
          </a:p>
        </p:txBody>
      </p:sp>
    </p:spTree>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59394" name="Picture 3"/>
          <p:cNvPicPr>
            <a:picLocks noChangeAspect="1"/>
          </p:cNvPicPr>
          <p:nvPr/>
        </p:nvPicPr>
        <p:blipFill>
          <a:blip r:embed="rId2"/>
          <a:srcRect/>
          <a:stretch>
            <a:fillRect/>
          </a:stretch>
        </p:blipFill>
        <p:spPr bwMode="auto">
          <a:xfrm>
            <a:off x="0" y="1524000"/>
            <a:ext cx="9144000" cy="3403600"/>
          </a:xfrm>
          <a:prstGeom prst="rect">
            <a:avLst/>
          </a:prstGeom>
          <a:noFill/>
          <a:ln w="9525">
            <a:noFill/>
            <a:miter lim="800000"/>
            <a:headEnd/>
            <a:tailEnd/>
          </a:ln>
        </p:spPr>
      </p:pic>
      <p:pic>
        <p:nvPicPr>
          <p:cNvPr id="59395" name="Picture 4"/>
          <p:cNvPicPr>
            <a:picLocks noChangeAspect="1"/>
          </p:cNvPicPr>
          <p:nvPr/>
        </p:nvPicPr>
        <p:blipFill>
          <a:blip r:embed="rId3"/>
          <a:srcRect/>
          <a:stretch>
            <a:fillRect/>
          </a:stretch>
        </p:blipFill>
        <p:spPr bwMode="auto">
          <a:xfrm>
            <a:off x="4267200" y="6019800"/>
            <a:ext cx="4610100" cy="317500"/>
          </a:xfrm>
          <a:prstGeom prst="rect">
            <a:avLst/>
          </a:prstGeom>
          <a:noFill/>
          <a:ln w="9525">
            <a:noFill/>
            <a:miter lim="800000"/>
            <a:headEnd/>
            <a:tailEnd/>
          </a:ln>
        </p:spPr>
      </p:pic>
      <p:sp>
        <p:nvSpPr>
          <p:cNvPr id="59396" name="TextBox 5"/>
          <p:cNvSpPr txBox="1">
            <a:spLocks noChangeArrowheads="1"/>
          </p:cNvSpPr>
          <p:nvPr/>
        </p:nvSpPr>
        <p:spPr bwMode="auto">
          <a:xfrm>
            <a:off x="1789842" y="485001"/>
            <a:ext cx="5764431" cy="553998"/>
          </a:xfrm>
          <a:prstGeom prst="rect">
            <a:avLst/>
          </a:prstGeom>
          <a:noFill/>
          <a:ln w="9525">
            <a:noFill/>
            <a:miter lim="800000"/>
            <a:headEnd/>
            <a:tailEnd/>
          </a:ln>
        </p:spPr>
        <p:txBody>
          <a:bodyPr wrap="none">
            <a:prstTxWarp prst="textNoShape">
              <a:avLst/>
            </a:prstTxWarp>
            <a:spAutoFit/>
          </a:bodyPr>
          <a:lstStyle/>
          <a:p>
            <a:r>
              <a:rPr lang="en-US" sz="3000" b="1" dirty="0">
                <a:solidFill>
                  <a:srgbClr val="FF0000"/>
                </a:solidFill>
                <a:latin typeface="Arial" pitchFamily="-65" charset="0"/>
                <a:ea typeface="Arial" pitchFamily="-65" charset="0"/>
                <a:cs typeface="Arial" pitchFamily="-65" charset="0"/>
              </a:rPr>
              <a:t>Therapeutic approaches in MS</a:t>
            </a: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60418" name="Picture 1"/>
          <p:cNvPicPr>
            <a:picLocks noChangeAspect="1"/>
          </p:cNvPicPr>
          <p:nvPr/>
        </p:nvPicPr>
        <p:blipFill>
          <a:blip r:embed="rId2"/>
          <a:srcRect/>
          <a:stretch>
            <a:fillRect/>
          </a:stretch>
        </p:blipFill>
        <p:spPr bwMode="auto">
          <a:xfrm>
            <a:off x="1371600" y="914400"/>
            <a:ext cx="6832600" cy="5562600"/>
          </a:xfrm>
          <a:prstGeom prst="rect">
            <a:avLst/>
          </a:prstGeom>
          <a:noFill/>
          <a:ln w="9525">
            <a:noFill/>
            <a:miter lim="800000"/>
            <a:headEnd/>
            <a:tailEnd/>
          </a:ln>
        </p:spPr>
      </p:pic>
      <p:sp>
        <p:nvSpPr>
          <p:cNvPr id="60419" name="Rectangle 2"/>
          <p:cNvSpPr>
            <a:spLocks noChangeArrowheads="1"/>
          </p:cNvSpPr>
          <p:nvPr/>
        </p:nvSpPr>
        <p:spPr bwMode="auto">
          <a:xfrm>
            <a:off x="5638800" y="6172200"/>
            <a:ext cx="3038475" cy="461963"/>
          </a:xfrm>
          <a:prstGeom prst="rect">
            <a:avLst/>
          </a:prstGeom>
          <a:noFill/>
          <a:ln w="9525">
            <a:noFill/>
            <a:miter lim="800000"/>
            <a:headEnd/>
            <a:tailEnd/>
          </a:ln>
        </p:spPr>
        <p:txBody>
          <a:bodyPr wrap="none">
            <a:prstTxWarp prst="textNoShape">
              <a:avLst/>
            </a:prstTxWarp>
            <a:spAutoFit/>
          </a:bodyPr>
          <a:lstStyle/>
          <a:p>
            <a:r>
              <a:rPr lang="en-US" i="1"/>
              <a:t>info.sanguinebio.com </a:t>
            </a:r>
          </a:p>
        </p:txBody>
      </p:sp>
      <p:sp>
        <p:nvSpPr>
          <p:cNvPr id="60420" name="TextBox 3"/>
          <p:cNvSpPr txBox="1">
            <a:spLocks noChangeArrowheads="1"/>
          </p:cNvSpPr>
          <p:nvPr/>
        </p:nvSpPr>
        <p:spPr bwMode="auto">
          <a:xfrm>
            <a:off x="1948349" y="637401"/>
            <a:ext cx="6255851" cy="553998"/>
          </a:xfrm>
          <a:prstGeom prst="rect">
            <a:avLst/>
          </a:prstGeom>
          <a:noFill/>
          <a:ln w="9525">
            <a:noFill/>
            <a:miter lim="800000"/>
            <a:headEnd/>
            <a:tailEnd/>
          </a:ln>
        </p:spPr>
        <p:txBody>
          <a:bodyPr wrap="none">
            <a:prstTxWarp prst="textNoShape">
              <a:avLst/>
            </a:prstTxWarp>
            <a:spAutoFit/>
          </a:bodyPr>
          <a:lstStyle/>
          <a:p>
            <a:r>
              <a:rPr lang="en-US" sz="3000" b="1" dirty="0">
                <a:solidFill>
                  <a:srgbClr val="FF0000"/>
                </a:solidFill>
                <a:latin typeface="Arial" pitchFamily="-65" charset="0"/>
                <a:ea typeface="Arial" pitchFamily="-65" charset="0"/>
                <a:cs typeface="Arial" pitchFamily="-65" charset="0"/>
              </a:rPr>
              <a:t>Delivery of MS drugs by injection</a:t>
            </a: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7346" name="Text Box 2"/>
          <p:cNvSpPr txBox="1">
            <a:spLocks noChangeArrowheads="1"/>
          </p:cNvSpPr>
          <p:nvPr/>
        </p:nvSpPr>
        <p:spPr bwMode="auto">
          <a:xfrm>
            <a:off x="304800" y="171450"/>
            <a:ext cx="8480425" cy="523875"/>
          </a:xfrm>
          <a:prstGeom prst="rect">
            <a:avLst/>
          </a:prstGeom>
          <a:noFill/>
          <a:ln w="9525">
            <a:noFill/>
            <a:miter lim="800000"/>
            <a:headEnd/>
            <a:tailEnd/>
          </a:ln>
        </p:spPr>
        <p:txBody>
          <a:bodyPr>
            <a:prstTxWarp prst="textNoShape">
              <a:avLst/>
            </a:prstTxWarp>
            <a:spAutoFit/>
          </a:bodyPr>
          <a:lstStyle/>
          <a:p>
            <a:pPr algn="ctr" eaLnBrk="0" hangingPunct="0"/>
            <a:r>
              <a:rPr lang="en-US" sz="2800" b="1" dirty="0">
                <a:solidFill>
                  <a:srgbClr val="FF0000"/>
                </a:solidFill>
                <a:latin typeface="Arial" pitchFamily="-65" charset="0"/>
              </a:rPr>
              <a:t>Top Current Unmet Needs and Future Products</a:t>
            </a:r>
          </a:p>
        </p:txBody>
      </p:sp>
      <p:sp>
        <p:nvSpPr>
          <p:cNvPr id="57347" name="Text Box 3"/>
          <p:cNvSpPr txBox="1">
            <a:spLocks noChangeArrowheads="1"/>
          </p:cNvSpPr>
          <p:nvPr/>
        </p:nvSpPr>
        <p:spPr bwMode="auto">
          <a:xfrm>
            <a:off x="6415088" y="1052513"/>
            <a:ext cx="2006600" cy="396875"/>
          </a:xfrm>
          <a:prstGeom prst="rect">
            <a:avLst/>
          </a:prstGeom>
          <a:noFill/>
          <a:ln w="9525">
            <a:noFill/>
            <a:miter lim="800000"/>
            <a:headEnd/>
            <a:tailEnd/>
          </a:ln>
        </p:spPr>
        <p:txBody>
          <a:bodyPr>
            <a:prstTxWarp prst="textNoShape">
              <a:avLst/>
            </a:prstTxWarp>
            <a:spAutoFit/>
          </a:bodyPr>
          <a:lstStyle/>
          <a:p>
            <a:pPr eaLnBrk="0" hangingPunct="0">
              <a:spcBef>
                <a:spcPct val="50000"/>
              </a:spcBef>
            </a:pPr>
            <a:endParaRPr lang="en-US" sz="2000">
              <a:latin typeface="Arial" pitchFamily="-65" charset="0"/>
            </a:endParaRPr>
          </a:p>
        </p:txBody>
      </p:sp>
      <p:sp>
        <p:nvSpPr>
          <p:cNvPr id="57348" name="Rectangle 4"/>
          <p:cNvSpPr>
            <a:spLocks noChangeArrowheads="1"/>
          </p:cNvSpPr>
          <p:nvPr/>
        </p:nvSpPr>
        <p:spPr bwMode="auto">
          <a:xfrm>
            <a:off x="1254125" y="1808163"/>
            <a:ext cx="3244850" cy="366712"/>
          </a:xfrm>
          <a:prstGeom prst="rect">
            <a:avLst/>
          </a:prstGeom>
          <a:noFill/>
          <a:ln w="9525">
            <a:noFill/>
            <a:miter lim="800000"/>
            <a:headEnd/>
            <a:tailEnd/>
          </a:ln>
        </p:spPr>
        <p:txBody>
          <a:bodyPr wrap="none">
            <a:prstTxWarp prst="textNoShape">
              <a:avLst/>
            </a:prstTxWarp>
            <a:spAutoFit/>
          </a:bodyPr>
          <a:lstStyle/>
          <a:p>
            <a:pPr algn="r" eaLnBrk="0" hangingPunct="0"/>
            <a:r>
              <a:rPr lang="en-US" sz="1800" b="1">
                <a:solidFill>
                  <a:srgbClr val="000066"/>
                </a:solidFill>
                <a:latin typeface="Arial" pitchFamily="-65" charset="0"/>
              </a:rPr>
              <a:t>Reversing neuronal damage</a:t>
            </a:r>
          </a:p>
        </p:txBody>
      </p:sp>
      <p:sp>
        <p:nvSpPr>
          <p:cNvPr id="57349" name="Rectangle 5"/>
          <p:cNvSpPr>
            <a:spLocks noChangeArrowheads="1"/>
          </p:cNvSpPr>
          <p:nvPr/>
        </p:nvSpPr>
        <p:spPr bwMode="auto">
          <a:xfrm>
            <a:off x="568325" y="2566988"/>
            <a:ext cx="3930650" cy="366712"/>
          </a:xfrm>
          <a:prstGeom prst="rect">
            <a:avLst/>
          </a:prstGeom>
          <a:noFill/>
          <a:ln w="9525">
            <a:noFill/>
            <a:miter lim="800000"/>
            <a:headEnd/>
            <a:tailEnd/>
          </a:ln>
        </p:spPr>
        <p:txBody>
          <a:bodyPr wrap="none">
            <a:prstTxWarp prst="textNoShape">
              <a:avLst/>
            </a:prstTxWarp>
            <a:spAutoFit/>
          </a:bodyPr>
          <a:lstStyle/>
          <a:p>
            <a:pPr algn="r" eaLnBrk="0" hangingPunct="0"/>
            <a:r>
              <a:rPr lang="en-US" sz="1800" b="1">
                <a:solidFill>
                  <a:srgbClr val="000066"/>
                </a:solidFill>
                <a:latin typeface="Arial" pitchFamily="-65" charset="0"/>
              </a:rPr>
              <a:t>Prevention of disease progression</a:t>
            </a:r>
          </a:p>
        </p:txBody>
      </p:sp>
      <p:sp>
        <p:nvSpPr>
          <p:cNvPr id="57350" name="Rectangle 6"/>
          <p:cNvSpPr>
            <a:spLocks noChangeArrowheads="1"/>
          </p:cNvSpPr>
          <p:nvPr/>
        </p:nvSpPr>
        <p:spPr bwMode="auto">
          <a:xfrm>
            <a:off x="-195263" y="3236913"/>
            <a:ext cx="4694238" cy="641350"/>
          </a:xfrm>
          <a:prstGeom prst="rect">
            <a:avLst/>
          </a:prstGeom>
          <a:noFill/>
          <a:ln w="9525">
            <a:noFill/>
            <a:miter lim="800000"/>
            <a:headEnd/>
            <a:tailEnd/>
          </a:ln>
        </p:spPr>
        <p:txBody>
          <a:bodyPr>
            <a:prstTxWarp prst="textNoShape">
              <a:avLst/>
            </a:prstTxWarp>
            <a:spAutoFit/>
          </a:bodyPr>
          <a:lstStyle/>
          <a:p>
            <a:pPr algn="r" eaLnBrk="0" hangingPunct="0"/>
            <a:r>
              <a:rPr lang="en-US" sz="1800" b="1">
                <a:solidFill>
                  <a:srgbClr val="000066"/>
                </a:solidFill>
                <a:latin typeface="Arial" pitchFamily="-65" charset="0"/>
              </a:rPr>
              <a:t>Improved therapies for Progressive forms of MS</a:t>
            </a:r>
          </a:p>
        </p:txBody>
      </p:sp>
      <p:sp>
        <p:nvSpPr>
          <p:cNvPr id="57351" name="Rectangle 7"/>
          <p:cNvSpPr>
            <a:spLocks noChangeArrowheads="1"/>
          </p:cNvSpPr>
          <p:nvPr/>
        </p:nvSpPr>
        <p:spPr bwMode="auto">
          <a:xfrm>
            <a:off x="974725" y="4114800"/>
            <a:ext cx="3498850" cy="366713"/>
          </a:xfrm>
          <a:prstGeom prst="rect">
            <a:avLst/>
          </a:prstGeom>
          <a:noFill/>
          <a:ln w="9525">
            <a:noFill/>
            <a:miter lim="800000"/>
            <a:headEnd/>
            <a:tailEnd/>
          </a:ln>
        </p:spPr>
        <p:txBody>
          <a:bodyPr wrap="none">
            <a:prstTxWarp prst="textNoShape">
              <a:avLst/>
            </a:prstTxWarp>
            <a:spAutoFit/>
          </a:bodyPr>
          <a:lstStyle/>
          <a:p>
            <a:pPr algn="r" eaLnBrk="0" hangingPunct="0"/>
            <a:r>
              <a:rPr lang="en-US" sz="1800" b="1">
                <a:solidFill>
                  <a:srgbClr val="000066"/>
                </a:solidFill>
                <a:latin typeface="Arial" pitchFamily="-65" charset="0"/>
              </a:rPr>
              <a:t>More convenient drug delivery</a:t>
            </a:r>
          </a:p>
        </p:txBody>
      </p:sp>
      <p:sp>
        <p:nvSpPr>
          <p:cNvPr id="57352" name="Rectangle 8"/>
          <p:cNvSpPr>
            <a:spLocks noChangeArrowheads="1"/>
          </p:cNvSpPr>
          <p:nvPr/>
        </p:nvSpPr>
        <p:spPr bwMode="auto">
          <a:xfrm>
            <a:off x="368300" y="5448300"/>
            <a:ext cx="8297863" cy="695325"/>
          </a:xfrm>
          <a:prstGeom prst="rect">
            <a:avLst/>
          </a:prstGeom>
          <a:noFill/>
          <a:ln w="9525">
            <a:noFill/>
            <a:miter lim="800000"/>
            <a:headEnd/>
            <a:tailEnd/>
          </a:ln>
        </p:spPr>
        <p:txBody>
          <a:bodyPr anchor="ctr">
            <a:prstTxWarp prst="textNoShape">
              <a:avLst/>
            </a:prstTxWarp>
          </a:bodyPr>
          <a:lstStyle/>
          <a:p>
            <a:pPr algn="ctr"/>
            <a:r>
              <a:rPr lang="en-US" sz="2000" b="1">
                <a:solidFill>
                  <a:srgbClr val="000066"/>
                </a:solidFill>
                <a:latin typeface="Comic Sans MS" pitchFamily="-65" charset="0"/>
              </a:rPr>
              <a:t>- </a:t>
            </a:r>
            <a:r>
              <a:rPr lang="en-US" sz="2000" b="1">
                <a:solidFill>
                  <a:srgbClr val="000066"/>
                </a:solidFill>
                <a:latin typeface="Arial" pitchFamily="-65" charset="0"/>
              </a:rPr>
              <a:t>No advances likely to be made in addressing neuronal damage</a:t>
            </a:r>
            <a:br>
              <a:rPr lang="en-US" sz="2000" b="1">
                <a:solidFill>
                  <a:srgbClr val="000066"/>
                </a:solidFill>
                <a:latin typeface="Arial" pitchFamily="-65" charset="0"/>
              </a:rPr>
            </a:br>
            <a:r>
              <a:rPr lang="en-US" sz="2000" b="1">
                <a:solidFill>
                  <a:srgbClr val="000066"/>
                </a:solidFill>
                <a:latin typeface="Arial" pitchFamily="-65" charset="0"/>
              </a:rPr>
              <a:t>- Little to no advances will be made in slowing disease progression </a:t>
            </a:r>
            <a:br>
              <a:rPr lang="en-US" sz="2000" b="1">
                <a:solidFill>
                  <a:srgbClr val="000066"/>
                </a:solidFill>
                <a:latin typeface="Arial" pitchFamily="-65" charset="0"/>
              </a:rPr>
            </a:br>
            <a:r>
              <a:rPr lang="en-US" sz="2000" b="1">
                <a:solidFill>
                  <a:srgbClr val="000066"/>
                </a:solidFill>
                <a:latin typeface="Arial" pitchFamily="-65" charset="0"/>
              </a:rPr>
              <a:t>- Potential for improved therapies to treat Progressive MS </a:t>
            </a:r>
            <a:br>
              <a:rPr lang="en-US" sz="2000" b="1">
                <a:solidFill>
                  <a:srgbClr val="000066"/>
                </a:solidFill>
                <a:latin typeface="Arial" pitchFamily="-65" charset="0"/>
              </a:rPr>
            </a:br>
            <a:r>
              <a:rPr lang="en-US" sz="2000" b="1">
                <a:solidFill>
                  <a:srgbClr val="000066"/>
                </a:solidFill>
                <a:latin typeface="Arial" pitchFamily="-65" charset="0"/>
              </a:rPr>
              <a:t>- Mode of drug delivery likely to be significantly improved</a:t>
            </a:r>
            <a:br>
              <a:rPr lang="en-US" sz="2000" b="1">
                <a:solidFill>
                  <a:srgbClr val="000066"/>
                </a:solidFill>
                <a:latin typeface="Arial" pitchFamily="-65" charset="0"/>
              </a:rPr>
            </a:br>
            <a:r>
              <a:rPr lang="en-US" sz="2000" b="1">
                <a:solidFill>
                  <a:srgbClr val="000066"/>
                </a:solidFill>
                <a:latin typeface="Comic Sans MS" pitchFamily="-65" charset="0"/>
              </a:rPr>
              <a:t> </a:t>
            </a:r>
          </a:p>
        </p:txBody>
      </p:sp>
      <p:sp>
        <p:nvSpPr>
          <p:cNvPr id="57353" name="KMA8CE77A:R003:C003Sbl"/>
          <p:cNvSpPr>
            <a:spLocks/>
          </p:cNvSpPr>
          <p:nvPr>
            <p:custDataLst>
              <p:tags r:id="rId1"/>
            </p:custDataLst>
          </p:nvPr>
        </p:nvSpPr>
        <p:spPr bwMode="auto">
          <a:xfrm>
            <a:off x="4840288" y="2479675"/>
            <a:ext cx="614362" cy="617538"/>
          </a:xfrm>
          <a:custGeom>
            <a:avLst/>
            <a:gdLst>
              <a:gd name="T0" fmla="*/ 4482293 w 39804"/>
              <a:gd name="T1" fmla="*/ 1165430084 h 39758"/>
              <a:gd name="T2" fmla="*/ 1129502500 w 39804"/>
              <a:gd name="T3" fmla="*/ 2147483647 h 39758"/>
              <a:gd name="T4" fmla="*/ 2147483647 w 39804"/>
              <a:gd name="T5" fmla="*/ 1160948266 h 39758"/>
              <a:gd name="T6" fmla="*/ 1129616608 w 39804"/>
              <a:gd name="T7" fmla="*/ 0 h 39758"/>
              <a:gd name="T8" fmla="*/ 1129616608 w 39804"/>
              <a:gd name="T9" fmla="*/ 2147483647 h 39758"/>
              <a:gd name="T10" fmla="*/ 4482293 w 39804"/>
              <a:gd name="T11" fmla="*/ 1165486295 h 39758"/>
              <a:gd name="T12" fmla="*/ 1129616608 w 39804"/>
              <a:gd name="T13" fmla="*/ 60079 h 39758"/>
              <a:gd name="T14" fmla="*/ 4482293 w 39804"/>
              <a:gd name="T15" fmla="*/ 1165430084 h 39758"/>
              <a:gd name="T16" fmla="*/ 0 60000 65536"/>
              <a:gd name="T17" fmla="*/ 0 60000 65536"/>
              <a:gd name="T18" fmla="*/ 0 60000 65536"/>
              <a:gd name="T19" fmla="*/ 0 60000 65536"/>
              <a:gd name="T20" fmla="*/ 0 60000 65536"/>
              <a:gd name="T21" fmla="*/ 0 60000 65536"/>
              <a:gd name="T22" fmla="*/ 0 60000 65536"/>
              <a:gd name="T23" fmla="*/ 0 60000 65536"/>
              <a:gd name="T24" fmla="*/ 0 w 39804"/>
              <a:gd name="T25" fmla="*/ 0 h 39758"/>
              <a:gd name="T26" fmla="*/ 39804 w 39804"/>
              <a:gd name="T27" fmla="*/ 39758 h 3975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9804" h="39758">
                <a:moveTo>
                  <a:pt x="79" y="20023"/>
                </a:moveTo>
                <a:cubicBezTo>
                  <a:pt x="0" y="31085"/>
                  <a:pt x="8811" y="39758"/>
                  <a:pt x="19902" y="39680"/>
                </a:cubicBezTo>
                <a:cubicBezTo>
                  <a:pt x="31020" y="39758"/>
                  <a:pt x="39804" y="31008"/>
                  <a:pt x="39804" y="19946"/>
                </a:cubicBezTo>
                <a:cubicBezTo>
                  <a:pt x="39804" y="8884"/>
                  <a:pt x="30996" y="78"/>
                  <a:pt x="19904" y="0"/>
                </a:cubicBezTo>
                <a:cubicBezTo>
                  <a:pt x="19904" y="0"/>
                  <a:pt x="19904" y="19786"/>
                  <a:pt x="19904" y="39678"/>
                </a:cubicBezTo>
                <a:cubicBezTo>
                  <a:pt x="8813" y="39678"/>
                  <a:pt x="79" y="31092"/>
                  <a:pt x="79" y="20024"/>
                </a:cubicBezTo>
                <a:cubicBezTo>
                  <a:pt x="79" y="8957"/>
                  <a:pt x="8821" y="8"/>
                  <a:pt x="19904" y="1"/>
                </a:cubicBezTo>
                <a:cubicBezTo>
                  <a:pt x="8822" y="8"/>
                  <a:pt x="157" y="8961"/>
                  <a:pt x="79" y="20023"/>
                </a:cubicBezTo>
                <a:close/>
              </a:path>
            </a:pathLst>
          </a:custGeom>
          <a:solidFill>
            <a:srgbClr val="000080"/>
          </a:solidFill>
          <a:ln w="12700">
            <a:solidFill>
              <a:schemeClr val="tx1"/>
            </a:solidFill>
            <a:round/>
            <a:headEnd/>
            <a:tailEnd/>
          </a:ln>
        </p:spPr>
        <p:txBody>
          <a:bodyPr lIns="45720" rIns="45720" anchor="ctr">
            <a:prstTxWarp prst="textNoShape">
              <a:avLst/>
            </a:prstTxWarp>
          </a:bodyPr>
          <a:lstStyle/>
          <a:p>
            <a:endParaRPr lang="en-US"/>
          </a:p>
        </p:txBody>
      </p:sp>
      <p:grpSp>
        <p:nvGrpSpPr>
          <p:cNvPr id="2" name="Group 10"/>
          <p:cNvGrpSpPr>
            <a:grpSpLocks/>
          </p:cNvGrpSpPr>
          <p:nvPr/>
        </p:nvGrpSpPr>
        <p:grpSpPr bwMode="auto">
          <a:xfrm>
            <a:off x="4864100" y="3976688"/>
            <a:ext cx="625475" cy="609600"/>
            <a:chOff x="4674" y="2851"/>
            <a:chExt cx="267" cy="255"/>
          </a:xfrm>
        </p:grpSpPr>
        <p:sp>
          <p:nvSpPr>
            <p:cNvPr id="57373" name="KMA8CE77A:R002:C003Sbl"/>
            <p:cNvSpPr>
              <a:spLocks/>
            </p:cNvSpPr>
            <p:nvPr>
              <p:custDataLst>
                <p:tags r:id="rId5"/>
              </p:custDataLst>
            </p:nvPr>
          </p:nvSpPr>
          <p:spPr bwMode="auto">
            <a:xfrm>
              <a:off x="4674" y="2851"/>
              <a:ext cx="267" cy="255"/>
            </a:xfrm>
            <a:custGeom>
              <a:avLst/>
              <a:gdLst>
                <a:gd name="T0" fmla="*/ 0 w 31371"/>
                <a:gd name="T1" fmla="*/ 0 h 31334"/>
                <a:gd name="T2" fmla="*/ 0 w 31371"/>
                <a:gd name="T3" fmla="*/ 0 h 31334"/>
                <a:gd name="T4" fmla="*/ 0 w 31371"/>
                <a:gd name="T5" fmla="*/ 0 h 31334"/>
                <a:gd name="T6" fmla="*/ 0 w 31371"/>
                <a:gd name="T7" fmla="*/ 0 h 31334"/>
                <a:gd name="T8" fmla="*/ 0 w 31371"/>
                <a:gd name="T9" fmla="*/ 0 h 31334"/>
                <a:gd name="T10" fmla="*/ 0 w 31371"/>
                <a:gd name="T11" fmla="*/ 0 h 31334"/>
                <a:gd name="T12" fmla="*/ 0 w 31371"/>
                <a:gd name="T13" fmla="*/ 0 h 31334"/>
                <a:gd name="T14" fmla="*/ 0 w 31371"/>
                <a:gd name="T15" fmla="*/ 0 h 31334"/>
                <a:gd name="T16" fmla="*/ 0 60000 65536"/>
                <a:gd name="T17" fmla="*/ 0 60000 65536"/>
                <a:gd name="T18" fmla="*/ 0 60000 65536"/>
                <a:gd name="T19" fmla="*/ 0 60000 65536"/>
                <a:gd name="T20" fmla="*/ 0 60000 65536"/>
                <a:gd name="T21" fmla="*/ 0 60000 65536"/>
                <a:gd name="T22" fmla="*/ 0 60000 65536"/>
                <a:gd name="T23" fmla="*/ 0 60000 65536"/>
                <a:gd name="T24" fmla="*/ 0 w 31371"/>
                <a:gd name="T25" fmla="*/ 0 h 31334"/>
                <a:gd name="T26" fmla="*/ 31371 w 31371"/>
                <a:gd name="T27" fmla="*/ 31334 h 3133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1371" h="31334">
                  <a:moveTo>
                    <a:pt x="63" y="15669"/>
                  </a:moveTo>
                  <a:cubicBezTo>
                    <a:pt x="0" y="24387"/>
                    <a:pt x="7003" y="31334"/>
                    <a:pt x="15745" y="31272"/>
                  </a:cubicBezTo>
                  <a:cubicBezTo>
                    <a:pt x="24508" y="31334"/>
                    <a:pt x="31371" y="24440"/>
                    <a:pt x="31371" y="15721"/>
                  </a:cubicBezTo>
                  <a:cubicBezTo>
                    <a:pt x="31371" y="7002"/>
                    <a:pt x="24429" y="62"/>
                    <a:pt x="15686" y="0"/>
                  </a:cubicBezTo>
                  <a:lnTo>
                    <a:pt x="15686" y="15668"/>
                  </a:lnTo>
                  <a:lnTo>
                    <a:pt x="63" y="15669"/>
                  </a:lnTo>
                  <a:cubicBezTo>
                    <a:pt x="63" y="6946"/>
                    <a:pt x="6951" y="6"/>
                    <a:pt x="15686" y="1"/>
                  </a:cubicBezTo>
                  <a:cubicBezTo>
                    <a:pt x="6952" y="6"/>
                    <a:pt x="124" y="6950"/>
                    <a:pt x="63" y="15669"/>
                  </a:cubicBezTo>
                  <a:close/>
                </a:path>
              </a:pathLst>
            </a:custGeom>
            <a:noFill/>
            <a:ln w="12700">
              <a:solidFill>
                <a:schemeClr val="tx2"/>
              </a:solidFill>
              <a:round/>
              <a:headEnd/>
              <a:tailEnd/>
            </a:ln>
          </p:spPr>
          <p:txBody>
            <a:bodyPr lIns="45720" rIns="45720" anchor="ctr">
              <a:prstTxWarp prst="textNoShape">
                <a:avLst/>
              </a:prstTxWarp>
            </a:bodyPr>
            <a:lstStyle/>
            <a:p>
              <a:endParaRPr lang="en-US"/>
            </a:p>
          </p:txBody>
        </p:sp>
        <p:sp>
          <p:nvSpPr>
            <p:cNvPr id="57374" name="Freeform 12"/>
            <p:cNvSpPr>
              <a:spLocks/>
            </p:cNvSpPr>
            <p:nvPr/>
          </p:nvSpPr>
          <p:spPr bwMode="auto">
            <a:xfrm rot="-5400000">
              <a:off x="4678" y="2847"/>
              <a:ext cx="124" cy="131"/>
            </a:xfrm>
            <a:custGeom>
              <a:avLst/>
              <a:gdLst>
                <a:gd name="T0" fmla="*/ 0 w 84"/>
                <a:gd name="T1" fmla="*/ 0 h 85"/>
                <a:gd name="T2" fmla="*/ 0 w 84"/>
                <a:gd name="T3" fmla="*/ 479 h 85"/>
                <a:gd name="T4" fmla="*/ 399 w 84"/>
                <a:gd name="T5" fmla="*/ 479 h 85"/>
                <a:gd name="T6" fmla="*/ 399 w 84"/>
                <a:gd name="T7" fmla="*/ 364 h 85"/>
                <a:gd name="T8" fmla="*/ 340 w 84"/>
                <a:gd name="T9" fmla="*/ 228 h 85"/>
                <a:gd name="T10" fmla="*/ 257 w 84"/>
                <a:gd name="T11" fmla="*/ 106 h 85"/>
                <a:gd name="T12" fmla="*/ 156 w 84"/>
                <a:gd name="T13" fmla="*/ 40 h 85"/>
                <a:gd name="T14" fmla="*/ 87 w 84"/>
                <a:gd name="T15" fmla="*/ 8 h 85"/>
                <a:gd name="T16" fmla="*/ 0 w 84"/>
                <a:gd name="T17" fmla="*/ 0 h 8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84"/>
                <a:gd name="T28" fmla="*/ 0 h 85"/>
                <a:gd name="T29" fmla="*/ 84 w 84"/>
                <a:gd name="T30" fmla="*/ 85 h 8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84" h="85">
                  <a:moveTo>
                    <a:pt x="0" y="0"/>
                  </a:moveTo>
                  <a:lnTo>
                    <a:pt x="0" y="85"/>
                  </a:lnTo>
                  <a:lnTo>
                    <a:pt x="84" y="85"/>
                  </a:lnTo>
                  <a:lnTo>
                    <a:pt x="84" y="64"/>
                  </a:lnTo>
                  <a:lnTo>
                    <a:pt x="72" y="40"/>
                  </a:lnTo>
                  <a:lnTo>
                    <a:pt x="54" y="19"/>
                  </a:lnTo>
                  <a:lnTo>
                    <a:pt x="33" y="7"/>
                  </a:lnTo>
                  <a:lnTo>
                    <a:pt x="18" y="1"/>
                  </a:lnTo>
                  <a:lnTo>
                    <a:pt x="0" y="0"/>
                  </a:lnTo>
                  <a:close/>
                </a:path>
              </a:pathLst>
            </a:custGeom>
            <a:solidFill>
              <a:srgbClr val="000080"/>
            </a:solidFill>
            <a:ln w="12700">
              <a:solidFill>
                <a:schemeClr val="tx1"/>
              </a:solidFill>
              <a:round/>
              <a:headEnd/>
              <a:tailEnd/>
            </a:ln>
          </p:spPr>
          <p:txBody>
            <a:bodyPr lIns="45720" rIns="45720" anchor="ctr">
              <a:prstTxWarp prst="textNoShape">
                <a:avLst/>
              </a:prstTxWarp>
            </a:bodyPr>
            <a:lstStyle/>
            <a:p>
              <a:endParaRPr lang="en-US"/>
            </a:p>
          </p:txBody>
        </p:sp>
      </p:grpSp>
      <p:sp>
        <p:nvSpPr>
          <p:cNvPr id="57355" name="Oval 13"/>
          <p:cNvSpPr>
            <a:spLocks noChangeArrowheads="1"/>
          </p:cNvSpPr>
          <p:nvPr/>
        </p:nvSpPr>
        <p:spPr bwMode="auto">
          <a:xfrm>
            <a:off x="4826000" y="1687513"/>
            <a:ext cx="625475" cy="641350"/>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57356" name="KMA8CE77A:R002:C003Sbl"/>
          <p:cNvSpPr>
            <a:spLocks/>
          </p:cNvSpPr>
          <p:nvPr>
            <p:custDataLst>
              <p:tags r:id="rId2"/>
            </p:custDataLst>
          </p:nvPr>
        </p:nvSpPr>
        <p:spPr bwMode="auto">
          <a:xfrm>
            <a:off x="6675438" y="3995738"/>
            <a:ext cx="642937" cy="614362"/>
          </a:xfrm>
          <a:custGeom>
            <a:avLst/>
            <a:gdLst>
              <a:gd name="T0" fmla="*/ 11113561 w 31371"/>
              <a:gd name="T1" fmla="*/ 2147483647 h 31334"/>
              <a:gd name="T2" fmla="*/ 2147483647 w 31371"/>
              <a:gd name="T3" fmla="*/ 2147483647 h 31334"/>
              <a:gd name="T4" fmla="*/ 2147483647 w 31371"/>
              <a:gd name="T5" fmla="*/ 2147483647 h 31334"/>
              <a:gd name="T6" fmla="*/ 2147483647 w 31371"/>
              <a:gd name="T7" fmla="*/ 0 h 31334"/>
              <a:gd name="T8" fmla="*/ 2147483647 w 31371"/>
              <a:gd name="T9" fmla="*/ 2147483647 h 31334"/>
              <a:gd name="T10" fmla="*/ 11113561 w 31371"/>
              <a:gd name="T11" fmla="*/ 2147483647 h 31334"/>
              <a:gd name="T12" fmla="*/ 2147483647 w 31371"/>
              <a:gd name="T13" fmla="*/ 150698 h 31334"/>
              <a:gd name="T14" fmla="*/ 11113561 w 31371"/>
              <a:gd name="T15" fmla="*/ 2147483647 h 31334"/>
              <a:gd name="T16" fmla="*/ 0 60000 65536"/>
              <a:gd name="T17" fmla="*/ 0 60000 65536"/>
              <a:gd name="T18" fmla="*/ 0 60000 65536"/>
              <a:gd name="T19" fmla="*/ 0 60000 65536"/>
              <a:gd name="T20" fmla="*/ 0 60000 65536"/>
              <a:gd name="T21" fmla="*/ 0 60000 65536"/>
              <a:gd name="T22" fmla="*/ 0 60000 65536"/>
              <a:gd name="T23" fmla="*/ 0 60000 65536"/>
              <a:gd name="T24" fmla="*/ 0 w 31371"/>
              <a:gd name="T25" fmla="*/ 0 h 31334"/>
              <a:gd name="T26" fmla="*/ 31371 w 31371"/>
              <a:gd name="T27" fmla="*/ 31334 h 3133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1371" h="31334">
                <a:moveTo>
                  <a:pt x="63" y="15669"/>
                </a:moveTo>
                <a:cubicBezTo>
                  <a:pt x="0" y="24387"/>
                  <a:pt x="7003" y="31334"/>
                  <a:pt x="15745" y="31272"/>
                </a:cubicBezTo>
                <a:cubicBezTo>
                  <a:pt x="24508" y="31334"/>
                  <a:pt x="31371" y="24440"/>
                  <a:pt x="31371" y="15721"/>
                </a:cubicBezTo>
                <a:cubicBezTo>
                  <a:pt x="31371" y="7002"/>
                  <a:pt x="24429" y="62"/>
                  <a:pt x="15686" y="0"/>
                </a:cubicBezTo>
                <a:lnTo>
                  <a:pt x="15686" y="15668"/>
                </a:lnTo>
                <a:lnTo>
                  <a:pt x="63" y="15669"/>
                </a:lnTo>
                <a:cubicBezTo>
                  <a:pt x="63" y="6946"/>
                  <a:pt x="6951" y="6"/>
                  <a:pt x="15686" y="1"/>
                </a:cubicBezTo>
                <a:cubicBezTo>
                  <a:pt x="6952" y="6"/>
                  <a:pt x="124" y="6950"/>
                  <a:pt x="63" y="15669"/>
                </a:cubicBezTo>
                <a:close/>
              </a:path>
            </a:pathLst>
          </a:custGeom>
          <a:solidFill>
            <a:srgbClr val="000080"/>
          </a:solidFill>
          <a:ln w="12700">
            <a:solidFill>
              <a:schemeClr val="tx2"/>
            </a:solidFill>
            <a:round/>
            <a:headEnd/>
            <a:tailEnd/>
          </a:ln>
        </p:spPr>
        <p:txBody>
          <a:bodyPr lIns="45720" rIns="45720" anchor="ctr">
            <a:prstTxWarp prst="textNoShape">
              <a:avLst/>
            </a:prstTxWarp>
          </a:bodyPr>
          <a:lstStyle/>
          <a:p>
            <a:endParaRPr lang="en-US"/>
          </a:p>
        </p:txBody>
      </p:sp>
      <p:sp>
        <p:nvSpPr>
          <p:cNvPr id="57357" name="Rectangle 15"/>
          <p:cNvSpPr>
            <a:spLocks noChangeArrowheads="1"/>
          </p:cNvSpPr>
          <p:nvPr/>
        </p:nvSpPr>
        <p:spPr bwMode="auto">
          <a:xfrm>
            <a:off x="4549775" y="1123950"/>
            <a:ext cx="1397000" cy="396875"/>
          </a:xfrm>
          <a:prstGeom prst="rect">
            <a:avLst/>
          </a:prstGeom>
          <a:noFill/>
          <a:ln w="9525">
            <a:noFill/>
            <a:miter lim="800000"/>
            <a:headEnd/>
            <a:tailEnd/>
          </a:ln>
        </p:spPr>
        <p:txBody>
          <a:bodyPr wrap="none">
            <a:prstTxWarp prst="textNoShape">
              <a:avLst/>
            </a:prstTxWarp>
            <a:spAutoFit/>
          </a:bodyPr>
          <a:lstStyle/>
          <a:p>
            <a:pPr algn="ctr" eaLnBrk="0" hangingPunct="0"/>
            <a:r>
              <a:rPr lang="en-US" sz="2000" b="1" i="1" u="sng">
                <a:solidFill>
                  <a:srgbClr val="000066"/>
                </a:solidFill>
                <a:latin typeface="Arial" pitchFamily="-65" charset="0"/>
              </a:rPr>
              <a:t>Current tx</a:t>
            </a:r>
          </a:p>
        </p:txBody>
      </p:sp>
      <p:sp>
        <p:nvSpPr>
          <p:cNvPr id="57358" name="KMA8CE77A:R003:C003Sbl"/>
          <p:cNvSpPr>
            <a:spLocks/>
          </p:cNvSpPr>
          <p:nvPr>
            <p:custDataLst>
              <p:tags r:id="rId3"/>
            </p:custDataLst>
          </p:nvPr>
        </p:nvSpPr>
        <p:spPr bwMode="auto">
          <a:xfrm>
            <a:off x="6692900" y="2433638"/>
            <a:ext cx="642938" cy="633412"/>
          </a:xfrm>
          <a:custGeom>
            <a:avLst/>
            <a:gdLst>
              <a:gd name="T0" fmla="*/ 5377539 w 39804"/>
              <a:gd name="T1" fmla="*/ 1289959135 h 39758"/>
              <a:gd name="T2" fmla="*/ 1354771950 w 39804"/>
              <a:gd name="T3" fmla="*/ 2147483647 h 39758"/>
              <a:gd name="T4" fmla="*/ 2147483647 w 39804"/>
              <a:gd name="T5" fmla="*/ 1284997482 h 39758"/>
              <a:gd name="T6" fmla="*/ 1354906840 w 39804"/>
              <a:gd name="T7" fmla="*/ 0 h 39758"/>
              <a:gd name="T8" fmla="*/ 1354906840 w 39804"/>
              <a:gd name="T9" fmla="*/ 2147483647 h 39758"/>
              <a:gd name="T10" fmla="*/ 5377539 w 39804"/>
              <a:gd name="T11" fmla="*/ 1290023850 h 39758"/>
              <a:gd name="T12" fmla="*/ 1354906840 w 39804"/>
              <a:gd name="T13" fmla="*/ 64730 h 39758"/>
              <a:gd name="T14" fmla="*/ 5377539 w 39804"/>
              <a:gd name="T15" fmla="*/ 1289959135 h 39758"/>
              <a:gd name="T16" fmla="*/ 0 60000 65536"/>
              <a:gd name="T17" fmla="*/ 0 60000 65536"/>
              <a:gd name="T18" fmla="*/ 0 60000 65536"/>
              <a:gd name="T19" fmla="*/ 0 60000 65536"/>
              <a:gd name="T20" fmla="*/ 0 60000 65536"/>
              <a:gd name="T21" fmla="*/ 0 60000 65536"/>
              <a:gd name="T22" fmla="*/ 0 60000 65536"/>
              <a:gd name="T23" fmla="*/ 0 60000 65536"/>
              <a:gd name="T24" fmla="*/ 0 w 39804"/>
              <a:gd name="T25" fmla="*/ 0 h 39758"/>
              <a:gd name="T26" fmla="*/ 39804 w 39804"/>
              <a:gd name="T27" fmla="*/ 39758 h 3975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9804" h="39758">
                <a:moveTo>
                  <a:pt x="79" y="20023"/>
                </a:moveTo>
                <a:cubicBezTo>
                  <a:pt x="0" y="31085"/>
                  <a:pt x="8811" y="39758"/>
                  <a:pt x="19902" y="39680"/>
                </a:cubicBezTo>
                <a:cubicBezTo>
                  <a:pt x="31020" y="39758"/>
                  <a:pt x="39804" y="31008"/>
                  <a:pt x="39804" y="19946"/>
                </a:cubicBezTo>
                <a:cubicBezTo>
                  <a:pt x="39804" y="8884"/>
                  <a:pt x="30996" y="78"/>
                  <a:pt x="19904" y="0"/>
                </a:cubicBezTo>
                <a:cubicBezTo>
                  <a:pt x="19904" y="0"/>
                  <a:pt x="19904" y="19786"/>
                  <a:pt x="19904" y="39678"/>
                </a:cubicBezTo>
                <a:cubicBezTo>
                  <a:pt x="8813" y="39678"/>
                  <a:pt x="79" y="31092"/>
                  <a:pt x="79" y="20024"/>
                </a:cubicBezTo>
                <a:cubicBezTo>
                  <a:pt x="79" y="8957"/>
                  <a:pt x="8821" y="8"/>
                  <a:pt x="19904" y="1"/>
                </a:cubicBezTo>
                <a:cubicBezTo>
                  <a:pt x="8822" y="8"/>
                  <a:pt x="157" y="8961"/>
                  <a:pt x="79" y="20023"/>
                </a:cubicBezTo>
                <a:close/>
              </a:path>
            </a:pathLst>
          </a:custGeom>
          <a:solidFill>
            <a:srgbClr val="000080"/>
          </a:solidFill>
          <a:ln w="12700">
            <a:solidFill>
              <a:schemeClr val="tx1"/>
            </a:solidFill>
            <a:round/>
            <a:headEnd/>
            <a:tailEnd/>
          </a:ln>
        </p:spPr>
        <p:txBody>
          <a:bodyPr lIns="45720" rIns="45720" anchor="ctr">
            <a:prstTxWarp prst="textNoShape">
              <a:avLst/>
            </a:prstTxWarp>
          </a:bodyPr>
          <a:lstStyle/>
          <a:p>
            <a:endParaRPr lang="en-US"/>
          </a:p>
        </p:txBody>
      </p:sp>
      <p:sp>
        <p:nvSpPr>
          <p:cNvPr id="57359" name="Rectangle 17"/>
          <p:cNvSpPr>
            <a:spLocks noChangeArrowheads="1"/>
          </p:cNvSpPr>
          <p:nvPr/>
        </p:nvSpPr>
        <p:spPr bwMode="auto">
          <a:xfrm>
            <a:off x="6481763" y="1127125"/>
            <a:ext cx="1270000" cy="396875"/>
          </a:xfrm>
          <a:prstGeom prst="rect">
            <a:avLst/>
          </a:prstGeom>
          <a:noFill/>
          <a:ln w="9525">
            <a:noFill/>
            <a:miter lim="800000"/>
            <a:headEnd/>
            <a:tailEnd/>
          </a:ln>
        </p:spPr>
        <p:txBody>
          <a:bodyPr wrap="none">
            <a:prstTxWarp prst="textNoShape">
              <a:avLst/>
            </a:prstTxWarp>
            <a:spAutoFit/>
          </a:bodyPr>
          <a:lstStyle/>
          <a:p>
            <a:pPr algn="ctr" eaLnBrk="0" hangingPunct="0"/>
            <a:r>
              <a:rPr lang="en-US" sz="2000" b="1" i="1" u="sng">
                <a:solidFill>
                  <a:srgbClr val="000066"/>
                </a:solidFill>
                <a:latin typeface="Arial" pitchFamily="-65" charset="0"/>
              </a:rPr>
              <a:t>Future tx</a:t>
            </a:r>
          </a:p>
        </p:txBody>
      </p:sp>
      <p:sp>
        <p:nvSpPr>
          <p:cNvPr id="57360" name="Rectangle 18"/>
          <p:cNvSpPr>
            <a:spLocks noChangeArrowheads="1"/>
          </p:cNvSpPr>
          <p:nvPr/>
        </p:nvSpPr>
        <p:spPr bwMode="auto">
          <a:xfrm>
            <a:off x="2259013" y="1119188"/>
            <a:ext cx="1666875" cy="396875"/>
          </a:xfrm>
          <a:prstGeom prst="rect">
            <a:avLst/>
          </a:prstGeom>
          <a:noFill/>
          <a:ln w="9525">
            <a:noFill/>
            <a:miter lim="800000"/>
            <a:headEnd/>
            <a:tailEnd/>
          </a:ln>
        </p:spPr>
        <p:txBody>
          <a:bodyPr wrap="none">
            <a:prstTxWarp prst="textNoShape">
              <a:avLst/>
            </a:prstTxWarp>
            <a:spAutoFit/>
          </a:bodyPr>
          <a:lstStyle/>
          <a:p>
            <a:pPr algn="ctr" eaLnBrk="0" hangingPunct="0"/>
            <a:r>
              <a:rPr lang="en-US" sz="2000" b="1" i="1" u="sng">
                <a:solidFill>
                  <a:srgbClr val="000066"/>
                </a:solidFill>
                <a:latin typeface="Arial" pitchFamily="-65" charset="0"/>
              </a:rPr>
              <a:t>Unmet Need</a:t>
            </a:r>
          </a:p>
        </p:txBody>
      </p:sp>
      <p:sp>
        <p:nvSpPr>
          <p:cNvPr id="57361" name="AutoShape 19"/>
          <p:cNvSpPr>
            <a:spLocks noChangeArrowheads="1"/>
          </p:cNvSpPr>
          <p:nvPr/>
        </p:nvSpPr>
        <p:spPr bwMode="auto">
          <a:xfrm>
            <a:off x="5618163" y="1808163"/>
            <a:ext cx="862012" cy="288925"/>
          </a:xfrm>
          <a:prstGeom prst="rightArrow">
            <a:avLst>
              <a:gd name="adj1" fmla="val 50000"/>
              <a:gd name="adj2" fmla="val 74588"/>
            </a:avLst>
          </a:prstGeom>
          <a:solidFill>
            <a:srgbClr val="FF9900"/>
          </a:solidFill>
          <a:ln w="9525">
            <a:solidFill>
              <a:schemeClr val="bg2"/>
            </a:solidFill>
            <a:miter lim="800000"/>
            <a:headEnd/>
            <a:tailEnd/>
          </a:ln>
        </p:spPr>
        <p:txBody>
          <a:bodyPr wrap="none" anchor="ctr">
            <a:prstTxWarp prst="textNoShape">
              <a:avLst/>
            </a:prstTxWarp>
          </a:bodyPr>
          <a:lstStyle/>
          <a:p>
            <a:endParaRPr lang="en-US"/>
          </a:p>
        </p:txBody>
      </p:sp>
      <p:sp>
        <p:nvSpPr>
          <p:cNvPr id="57362" name="AutoShape 20"/>
          <p:cNvSpPr>
            <a:spLocks noChangeArrowheads="1"/>
          </p:cNvSpPr>
          <p:nvPr/>
        </p:nvSpPr>
        <p:spPr bwMode="auto">
          <a:xfrm>
            <a:off x="5627688" y="2576513"/>
            <a:ext cx="862012" cy="288925"/>
          </a:xfrm>
          <a:prstGeom prst="rightArrow">
            <a:avLst>
              <a:gd name="adj1" fmla="val 50000"/>
              <a:gd name="adj2" fmla="val 74588"/>
            </a:avLst>
          </a:prstGeom>
          <a:solidFill>
            <a:srgbClr val="FF9900"/>
          </a:solidFill>
          <a:ln w="9525">
            <a:solidFill>
              <a:schemeClr val="bg2"/>
            </a:solidFill>
            <a:miter lim="800000"/>
            <a:headEnd/>
            <a:tailEnd/>
          </a:ln>
        </p:spPr>
        <p:txBody>
          <a:bodyPr wrap="none" anchor="ctr">
            <a:prstTxWarp prst="textNoShape">
              <a:avLst/>
            </a:prstTxWarp>
          </a:bodyPr>
          <a:lstStyle/>
          <a:p>
            <a:endParaRPr lang="en-US"/>
          </a:p>
        </p:txBody>
      </p:sp>
      <p:sp>
        <p:nvSpPr>
          <p:cNvPr id="57363" name="AutoShape 21"/>
          <p:cNvSpPr>
            <a:spLocks noChangeArrowheads="1"/>
          </p:cNvSpPr>
          <p:nvPr/>
        </p:nvSpPr>
        <p:spPr bwMode="auto">
          <a:xfrm>
            <a:off x="5626100" y="3375025"/>
            <a:ext cx="862013" cy="288925"/>
          </a:xfrm>
          <a:prstGeom prst="rightArrow">
            <a:avLst>
              <a:gd name="adj1" fmla="val 50000"/>
              <a:gd name="adj2" fmla="val 74588"/>
            </a:avLst>
          </a:prstGeom>
          <a:solidFill>
            <a:srgbClr val="FF9900"/>
          </a:solidFill>
          <a:ln w="9525">
            <a:solidFill>
              <a:schemeClr val="bg2"/>
            </a:solidFill>
            <a:miter lim="800000"/>
            <a:headEnd/>
            <a:tailEnd/>
          </a:ln>
        </p:spPr>
        <p:txBody>
          <a:bodyPr wrap="none" anchor="ctr">
            <a:prstTxWarp prst="textNoShape">
              <a:avLst/>
            </a:prstTxWarp>
          </a:bodyPr>
          <a:lstStyle/>
          <a:p>
            <a:endParaRPr lang="en-US"/>
          </a:p>
        </p:txBody>
      </p:sp>
      <p:sp>
        <p:nvSpPr>
          <p:cNvPr id="57364" name="AutoShape 22"/>
          <p:cNvSpPr>
            <a:spLocks noChangeArrowheads="1"/>
          </p:cNvSpPr>
          <p:nvPr/>
        </p:nvSpPr>
        <p:spPr bwMode="auto">
          <a:xfrm>
            <a:off x="5624513" y="4116388"/>
            <a:ext cx="862012" cy="288925"/>
          </a:xfrm>
          <a:prstGeom prst="rightArrow">
            <a:avLst>
              <a:gd name="adj1" fmla="val 50000"/>
              <a:gd name="adj2" fmla="val 74588"/>
            </a:avLst>
          </a:prstGeom>
          <a:solidFill>
            <a:srgbClr val="FF9900"/>
          </a:solidFill>
          <a:ln w="9525">
            <a:solidFill>
              <a:schemeClr val="bg2"/>
            </a:solidFill>
            <a:miter lim="800000"/>
            <a:headEnd/>
            <a:tailEnd/>
          </a:ln>
        </p:spPr>
        <p:txBody>
          <a:bodyPr wrap="none" anchor="ctr">
            <a:prstTxWarp prst="textNoShape">
              <a:avLst/>
            </a:prstTxWarp>
          </a:bodyPr>
          <a:lstStyle/>
          <a:p>
            <a:endParaRPr lang="en-US"/>
          </a:p>
        </p:txBody>
      </p:sp>
      <p:sp>
        <p:nvSpPr>
          <p:cNvPr id="57365" name="Freeform 23"/>
          <p:cNvSpPr>
            <a:spLocks/>
          </p:cNvSpPr>
          <p:nvPr/>
        </p:nvSpPr>
        <p:spPr bwMode="auto">
          <a:xfrm>
            <a:off x="4870450" y="3251200"/>
            <a:ext cx="284163" cy="330200"/>
          </a:xfrm>
          <a:custGeom>
            <a:avLst/>
            <a:gdLst>
              <a:gd name="T0" fmla="*/ 2147483647 w 179"/>
              <a:gd name="T1" fmla="*/ 2147483647 h 208"/>
              <a:gd name="T2" fmla="*/ 2147483647 w 179"/>
              <a:gd name="T3" fmla="*/ 2147483647 h 208"/>
              <a:gd name="T4" fmla="*/ 2147483647 w 179"/>
              <a:gd name="T5" fmla="*/ 2147483647 h 208"/>
              <a:gd name="T6" fmla="*/ 2147483647 w 179"/>
              <a:gd name="T7" fmla="*/ 2147483647 h 208"/>
              <a:gd name="T8" fmla="*/ 2147483647 w 179"/>
              <a:gd name="T9" fmla="*/ 0 h 208"/>
              <a:gd name="T10" fmla="*/ 2147483647 w 179"/>
              <a:gd name="T11" fmla="*/ 2147483647 h 208"/>
              <a:gd name="T12" fmla="*/ 0 w 179"/>
              <a:gd name="T13" fmla="*/ 2147483647 h 208"/>
              <a:gd name="T14" fmla="*/ 2147483647 w 179"/>
              <a:gd name="T15" fmla="*/ 2147483647 h 208"/>
              <a:gd name="T16" fmla="*/ 2147483647 w 179"/>
              <a:gd name="T17" fmla="*/ 2147483647 h 20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79"/>
              <a:gd name="T28" fmla="*/ 0 h 208"/>
              <a:gd name="T29" fmla="*/ 179 w 179"/>
              <a:gd name="T30" fmla="*/ 208 h 20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79" h="208">
                <a:moveTo>
                  <a:pt x="30" y="111"/>
                </a:moveTo>
                <a:lnTo>
                  <a:pt x="178" y="208"/>
                </a:lnTo>
                <a:lnTo>
                  <a:pt x="179" y="5"/>
                </a:lnTo>
                <a:lnTo>
                  <a:pt x="157" y="3"/>
                </a:lnTo>
                <a:lnTo>
                  <a:pt x="119" y="0"/>
                </a:lnTo>
                <a:lnTo>
                  <a:pt x="37" y="43"/>
                </a:lnTo>
                <a:lnTo>
                  <a:pt x="0" y="89"/>
                </a:lnTo>
                <a:lnTo>
                  <a:pt x="15" y="107"/>
                </a:lnTo>
                <a:lnTo>
                  <a:pt x="30" y="111"/>
                </a:lnTo>
                <a:close/>
              </a:path>
            </a:pathLst>
          </a:custGeom>
          <a:solidFill>
            <a:srgbClr val="000080"/>
          </a:solidFill>
          <a:ln w="12700">
            <a:solidFill>
              <a:schemeClr val="tx1"/>
            </a:solidFill>
            <a:round/>
            <a:headEnd/>
            <a:tailEnd/>
          </a:ln>
        </p:spPr>
        <p:txBody>
          <a:bodyPr lIns="45720" rIns="45720" anchor="ctr">
            <a:prstTxWarp prst="textNoShape">
              <a:avLst/>
            </a:prstTxWarp>
          </a:bodyPr>
          <a:lstStyle/>
          <a:p>
            <a:endParaRPr lang="en-US"/>
          </a:p>
        </p:txBody>
      </p:sp>
      <p:sp>
        <p:nvSpPr>
          <p:cNvPr id="57366" name="Oval 24"/>
          <p:cNvSpPr>
            <a:spLocks noChangeArrowheads="1"/>
          </p:cNvSpPr>
          <p:nvPr/>
        </p:nvSpPr>
        <p:spPr bwMode="auto">
          <a:xfrm>
            <a:off x="4826000" y="3238500"/>
            <a:ext cx="625475" cy="641350"/>
          </a:xfrm>
          <a:prstGeom prst="ellipse">
            <a:avLst/>
          </a:prstGeom>
          <a:noFill/>
          <a:ln w="9525">
            <a:solidFill>
              <a:schemeClr val="tx1"/>
            </a:solidFill>
            <a:round/>
            <a:headEnd/>
            <a:tailEnd/>
          </a:ln>
        </p:spPr>
        <p:txBody>
          <a:bodyPr wrap="none" anchor="ctr">
            <a:prstTxWarp prst="textNoShape">
              <a:avLst/>
            </a:prstTxWarp>
          </a:bodyPr>
          <a:lstStyle/>
          <a:p>
            <a:endParaRPr lang="en-US"/>
          </a:p>
        </p:txBody>
      </p:sp>
      <p:grpSp>
        <p:nvGrpSpPr>
          <p:cNvPr id="3" name="Group 25"/>
          <p:cNvGrpSpPr>
            <a:grpSpLocks/>
          </p:cNvGrpSpPr>
          <p:nvPr/>
        </p:nvGrpSpPr>
        <p:grpSpPr bwMode="auto">
          <a:xfrm>
            <a:off x="6718300" y="3265488"/>
            <a:ext cx="625475" cy="609600"/>
            <a:chOff x="3057" y="2440"/>
            <a:chExt cx="267" cy="255"/>
          </a:xfrm>
        </p:grpSpPr>
        <p:sp>
          <p:nvSpPr>
            <p:cNvPr id="57371" name="KMA8CE77A:R002:C003Sbl"/>
            <p:cNvSpPr>
              <a:spLocks/>
            </p:cNvSpPr>
            <p:nvPr>
              <p:custDataLst>
                <p:tags r:id="rId4"/>
              </p:custDataLst>
            </p:nvPr>
          </p:nvSpPr>
          <p:spPr bwMode="auto">
            <a:xfrm>
              <a:off x="3057" y="2440"/>
              <a:ext cx="267" cy="255"/>
            </a:xfrm>
            <a:custGeom>
              <a:avLst/>
              <a:gdLst>
                <a:gd name="T0" fmla="*/ 0 w 31371"/>
                <a:gd name="T1" fmla="*/ 0 h 31334"/>
                <a:gd name="T2" fmla="*/ 0 w 31371"/>
                <a:gd name="T3" fmla="*/ 0 h 31334"/>
                <a:gd name="T4" fmla="*/ 0 w 31371"/>
                <a:gd name="T5" fmla="*/ 0 h 31334"/>
                <a:gd name="T6" fmla="*/ 0 w 31371"/>
                <a:gd name="T7" fmla="*/ 0 h 31334"/>
                <a:gd name="T8" fmla="*/ 0 w 31371"/>
                <a:gd name="T9" fmla="*/ 0 h 31334"/>
                <a:gd name="T10" fmla="*/ 0 w 31371"/>
                <a:gd name="T11" fmla="*/ 0 h 31334"/>
                <a:gd name="T12" fmla="*/ 0 w 31371"/>
                <a:gd name="T13" fmla="*/ 0 h 31334"/>
                <a:gd name="T14" fmla="*/ 0 w 31371"/>
                <a:gd name="T15" fmla="*/ 0 h 31334"/>
                <a:gd name="T16" fmla="*/ 0 60000 65536"/>
                <a:gd name="T17" fmla="*/ 0 60000 65536"/>
                <a:gd name="T18" fmla="*/ 0 60000 65536"/>
                <a:gd name="T19" fmla="*/ 0 60000 65536"/>
                <a:gd name="T20" fmla="*/ 0 60000 65536"/>
                <a:gd name="T21" fmla="*/ 0 60000 65536"/>
                <a:gd name="T22" fmla="*/ 0 60000 65536"/>
                <a:gd name="T23" fmla="*/ 0 60000 65536"/>
                <a:gd name="T24" fmla="*/ 0 w 31371"/>
                <a:gd name="T25" fmla="*/ 0 h 31334"/>
                <a:gd name="T26" fmla="*/ 31371 w 31371"/>
                <a:gd name="T27" fmla="*/ 31334 h 3133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1371" h="31334">
                  <a:moveTo>
                    <a:pt x="63" y="15669"/>
                  </a:moveTo>
                  <a:cubicBezTo>
                    <a:pt x="0" y="24387"/>
                    <a:pt x="7003" y="31334"/>
                    <a:pt x="15745" y="31272"/>
                  </a:cubicBezTo>
                  <a:cubicBezTo>
                    <a:pt x="24508" y="31334"/>
                    <a:pt x="31371" y="24440"/>
                    <a:pt x="31371" y="15721"/>
                  </a:cubicBezTo>
                  <a:cubicBezTo>
                    <a:pt x="31371" y="7002"/>
                    <a:pt x="24429" y="62"/>
                    <a:pt x="15686" y="0"/>
                  </a:cubicBezTo>
                  <a:lnTo>
                    <a:pt x="15686" y="15668"/>
                  </a:lnTo>
                  <a:lnTo>
                    <a:pt x="63" y="15669"/>
                  </a:lnTo>
                  <a:cubicBezTo>
                    <a:pt x="63" y="6946"/>
                    <a:pt x="6951" y="6"/>
                    <a:pt x="15686" y="1"/>
                  </a:cubicBezTo>
                  <a:cubicBezTo>
                    <a:pt x="6952" y="6"/>
                    <a:pt x="124" y="6950"/>
                    <a:pt x="63" y="15669"/>
                  </a:cubicBezTo>
                  <a:close/>
                </a:path>
              </a:pathLst>
            </a:custGeom>
            <a:noFill/>
            <a:ln w="12700">
              <a:solidFill>
                <a:schemeClr val="tx2"/>
              </a:solidFill>
              <a:round/>
              <a:headEnd/>
              <a:tailEnd/>
            </a:ln>
          </p:spPr>
          <p:txBody>
            <a:bodyPr lIns="45720" rIns="45720" anchor="ctr">
              <a:prstTxWarp prst="textNoShape">
                <a:avLst/>
              </a:prstTxWarp>
            </a:bodyPr>
            <a:lstStyle/>
            <a:p>
              <a:endParaRPr lang="en-US"/>
            </a:p>
          </p:txBody>
        </p:sp>
        <p:sp>
          <p:nvSpPr>
            <p:cNvPr id="57372" name="Freeform 27"/>
            <p:cNvSpPr>
              <a:spLocks/>
            </p:cNvSpPr>
            <p:nvPr/>
          </p:nvSpPr>
          <p:spPr bwMode="auto">
            <a:xfrm rot="-5400000">
              <a:off x="3061" y="2436"/>
              <a:ext cx="124" cy="131"/>
            </a:xfrm>
            <a:custGeom>
              <a:avLst/>
              <a:gdLst>
                <a:gd name="T0" fmla="*/ 0 w 84"/>
                <a:gd name="T1" fmla="*/ 0 h 85"/>
                <a:gd name="T2" fmla="*/ 0 w 84"/>
                <a:gd name="T3" fmla="*/ 479 h 85"/>
                <a:gd name="T4" fmla="*/ 399 w 84"/>
                <a:gd name="T5" fmla="*/ 479 h 85"/>
                <a:gd name="T6" fmla="*/ 399 w 84"/>
                <a:gd name="T7" fmla="*/ 364 h 85"/>
                <a:gd name="T8" fmla="*/ 340 w 84"/>
                <a:gd name="T9" fmla="*/ 228 h 85"/>
                <a:gd name="T10" fmla="*/ 257 w 84"/>
                <a:gd name="T11" fmla="*/ 106 h 85"/>
                <a:gd name="T12" fmla="*/ 156 w 84"/>
                <a:gd name="T13" fmla="*/ 40 h 85"/>
                <a:gd name="T14" fmla="*/ 87 w 84"/>
                <a:gd name="T15" fmla="*/ 8 h 85"/>
                <a:gd name="T16" fmla="*/ 0 w 84"/>
                <a:gd name="T17" fmla="*/ 0 h 8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84"/>
                <a:gd name="T28" fmla="*/ 0 h 85"/>
                <a:gd name="T29" fmla="*/ 84 w 84"/>
                <a:gd name="T30" fmla="*/ 85 h 8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84" h="85">
                  <a:moveTo>
                    <a:pt x="0" y="0"/>
                  </a:moveTo>
                  <a:lnTo>
                    <a:pt x="0" y="85"/>
                  </a:lnTo>
                  <a:lnTo>
                    <a:pt x="84" y="85"/>
                  </a:lnTo>
                  <a:lnTo>
                    <a:pt x="84" y="64"/>
                  </a:lnTo>
                  <a:lnTo>
                    <a:pt x="72" y="40"/>
                  </a:lnTo>
                  <a:lnTo>
                    <a:pt x="54" y="19"/>
                  </a:lnTo>
                  <a:lnTo>
                    <a:pt x="33" y="7"/>
                  </a:lnTo>
                  <a:lnTo>
                    <a:pt x="18" y="1"/>
                  </a:lnTo>
                  <a:lnTo>
                    <a:pt x="0" y="0"/>
                  </a:lnTo>
                  <a:close/>
                </a:path>
              </a:pathLst>
            </a:custGeom>
            <a:solidFill>
              <a:srgbClr val="000080"/>
            </a:solidFill>
            <a:ln w="12700">
              <a:solidFill>
                <a:schemeClr val="tx1"/>
              </a:solidFill>
              <a:round/>
              <a:headEnd/>
              <a:tailEnd/>
            </a:ln>
          </p:spPr>
          <p:txBody>
            <a:bodyPr lIns="45720" rIns="45720" anchor="ctr">
              <a:prstTxWarp prst="textNoShape">
                <a:avLst/>
              </a:prstTxWarp>
            </a:bodyPr>
            <a:lstStyle/>
            <a:p>
              <a:endParaRPr lang="en-US"/>
            </a:p>
          </p:txBody>
        </p:sp>
      </p:grpSp>
      <p:sp>
        <p:nvSpPr>
          <p:cNvPr id="57368" name="Oval 28"/>
          <p:cNvSpPr>
            <a:spLocks noChangeArrowheads="1"/>
          </p:cNvSpPr>
          <p:nvPr/>
        </p:nvSpPr>
        <p:spPr bwMode="auto">
          <a:xfrm>
            <a:off x="6718300" y="1674813"/>
            <a:ext cx="625475" cy="641350"/>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57369" name="Rectangle 29"/>
          <p:cNvSpPr>
            <a:spLocks noChangeArrowheads="1"/>
          </p:cNvSpPr>
          <p:nvPr/>
        </p:nvSpPr>
        <p:spPr bwMode="auto">
          <a:xfrm>
            <a:off x="442913" y="4810125"/>
            <a:ext cx="8234362" cy="1685925"/>
          </a:xfrm>
          <a:prstGeom prst="rect">
            <a:avLst/>
          </a:prstGeom>
          <a:noFill/>
          <a:ln w="15875">
            <a:solidFill>
              <a:srgbClr val="FF9900"/>
            </a:solidFill>
            <a:miter lim="800000"/>
            <a:headEnd/>
            <a:tailEnd/>
          </a:ln>
        </p:spPr>
        <p:txBody>
          <a:bodyPr wrap="none" anchor="ctr">
            <a:prstTxWarp prst="textNoShape">
              <a:avLst/>
            </a:prstTxWarp>
          </a:bodyPr>
          <a:lstStyle/>
          <a:p>
            <a:endParaRPr lang="en-US"/>
          </a:p>
        </p:txBody>
      </p:sp>
      <p:sp>
        <p:nvSpPr>
          <p:cNvPr id="57370" name="TextBox 29"/>
          <p:cNvSpPr txBox="1">
            <a:spLocks noChangeArrowheads="1"/>
          </p:cNvSpPr>
          <p:nvPr/>
        </p:nvSpPr>
        <p:spPr bwMode="auto">
          <a:xfrm>
            <a:off x="7964488" y="6400800"/>
            <a:ext cx="1130300" cy="338138"/>
          </a:xfrm>
          <a:prstGeom prst="rect">
            <a:avLst/>
          </a:prstGeom>
          <a:noFill/>
          <a:ln w="9525">
            <a:noFill/>
            <a:miter lim="800000"/>
            <a:headEnd/>
            <a:tailEnd/>
          </a:ln>
        </p:spPr>
        <p:txBody>
          <a:bodyPr wrap="none">
            <a:prstTxWarp prst="textNoShape">
              <a:avLst/>
            </a:prstTxWarp>
            <a:spAutoFit/>
          </a:bodyPr>
          <a:lstStyle/>
          <a:p>
            <a:r>
              <a:rPr lang="en-US" sz="1600" b="1" i="1">
                <a:latin typeface="Arial" pitchFamily="-65" charset="0"/>
                <a:ea typeface="Arial" pitchFamily="-65" charset="0"/>
                <a:cs typeface="Arial" pitchFamily="-65" charset="0"/>
              </a:rPr>
              <a:t>P. Martini</a:t>
            </a:r>
          </a:p>
        </p:txBody>
      </p:sp>
    </p:spTree>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7410" name="Rectangle 4098"/>
          <p:cNvSpPr>
            <a:spLocks noChangeArrowheads="1"/>
          </p:cNvSpPr>
          <p:nvPr/>
        </p:nvSpPr>
        <p:spPr bwMode="auto">
          <a:xfrm>
            <a:off x="207963" y="76200"/>
            <a:ext cx="8442325" cy="361950"/>
          </a:xfrm>
          <a:prstGeom prst="rect">
            <a:avLst/>
          </a:prstGeom>
          <a:noFill/>
          <a:ln w="12700">
            <a:noFill/>
            <a:miter lim="800000"/>
            <a:headEnd/>
            <a:tailEnd/>
          </a:ln>
        </p:spPr>
        <p:txBody>
          <a:bodyPr lIns="81164" tIns="39871" rIns="81164" bIns="39871" anchor="ctr">
            <a:prstTxWarp prst="textNoShape">
              <a:avLst/>
            </a:prstTxWarp>
          </a:bodyPr>
          <a:lstStyle/>
          <a:p>
            <a:pPr algn="ctr">
              <a:lnSpc>
                <a:spcPct val="80000"/>
              </a:lnSpc>
            </a:pPr>
            <a:r>
              <a:rPr lang="en-US" sz="2800" b="1" dirty="0">
                <a:solidFill>
                  <a:srgbClr val="FF0000"/>
                </a:solidFill>
                <a:latin typeface="Arial" pitchFamily="-103" charset="0"/>
              </a:rPr>
              <a:t>Disease Overview: Multiple Sclerosis</a:t>
            </a:r>
          </a:p>
        </p:txBody>
      </p:sp>
      <p:sp>
        <p:nvSpPr>
          <p:cNvPr id="17411" name="Text Box 4099"/>
          <p:cNvSpPr txBox="1">
            <a:spLocks noChangeArrowheads="1"/>
          </p:cNvSpPr>
          <p:nvPr/>
        </p:nvSpPr>
        <p:spPr bwMode="auto">
          <a:xfrm>
            <a:off x="195263" y="381000"/>
            <a:ext cx="8783637" cy="1582738"/>
          </a:xfrm>
          <a:prstGeom prst="rect">
            <a:avLst/>
          </a:prstGeom>
          <a:noFill/>
          <a:ln w="12700">
            <a:noFill/>
            <a:miter lim="800000"/>
            <a:headEnd/>
            <a:tailEnd/>
          </a:ln>
        </p:spPr>
        <p:txBody>
          <a:bodyPr lIns="82058" tIns="41029" rIns="82058" bIns="41029">
            <a:prstTxWarp prst="textNoShape">
              <a:avLst/>
            </a:prstTxWarp>
            <a:spAutoFit/>
          </a:bodyPr>
          <a:lstStyle/>
          <a:p>
            <a:pPr defTabSz="820738" eaLnBrk="0" hangingPunct="0">
              <a:lnSpc>
                <a:spcPct val="90000"/>
              </a:lnSpc>
            </a:pPr>
            <a:r>
              <a:rPr lang="en-US" sz="1800" b="1">
                <a:solidFill>
                  <a:srgbClr val="000090"/>
                </a:solidFill>
                <a:latin typeface="Arial" pitchFamily="-103" charset="0"/>
              </a:rPr>
              <a:t>Multiple Sclerosis (MS) is an Inflammatory disease of the Central Nervous System (CNS) affecting the brain and spinal cord. Predominantly, it is a disease of the ”White Matter" tissue. The white matter is made up of nerve fibers which are responsible for transmitting communication signals both internally within the CNS and between the CNS and the nerves supplying rest of the body.</a:t>
            </a:r>
          </a:p>
          <a:p>
            <a:pPr defTabSz="820738" eaLnBrk="0" hangingPunct="0">
              <a:lnSpc>
                <a:spcPct val="90000"/>
              </a:lnSpc>
            </a:pPr>
            <a:endParaRPr lang="en-US" sz="1800" b="1">
              <a:solidFill>
                <a:srgbClr val="000066"/>
              </a:solidFill>
              <a:latin typeface="Arial" pitchFamily="-103" charset="0"/>
            </a:endParaRPr>
          </a:p>
        </p:txBody>
      </p:sp>
      <p:pic>
        <p:nvPicPr>
          <p:cNvPr id="17412" name="Picture 4100" descr="myelin damaged"/>
          <p:cNvPicPr>
            <a:picLocks noChangeAspect="1" noChangeArrowheads="1"/>
          </p:cNvPicPr>
          <p:nvPr/>
        </p:nvPicPr>
        <p:blipFill>
          <a:blip r:embed="rId3"/>
          <a:srcRect/>
          <a:stretch>
            <a:fillRect/>
          </a:stretch>
        </p:blipFill>
        <p:spPr bwMode="auto">
          <a:xfrm>
            <a:off x="5029200" y="2741613"/>
            <a:ext cx="3733800" cy="3659187"/>
          </a:xfrm>
          <a:prstGeom prst="rect">
            <a:avLst/>
          </a:prstGeom>
          <a:noFill/>
          <a:ln w="9525">
            <a:noFill/>
            <a:miter lim="800000"/>
            <a:headEnd/>
            <a:tailEnd/>
          </a:ln>
        </p:spPr>
      </p:pic>
      <p:pic>
        <p:nvPicPr>
          <p:cNvPr id="17413" name="Picture 4101" descr="ms_diagram"/>
          <p:cNvPicPr>
            <a:picLocks noChangeAspect="1" noChangeArrowheads="1"/>
          </p:cNvPicPr>
          <p:nvPr/>
        </p:nvPicPr>
        <p:blipFill>
          <a:blip r:embed="rId4"/>
          <a:srcRect/>
          <a:stretch>
            <a:fillRect/>
          </a:stretch>
        </p:blipFill>
        <p:spPr bwMode="auto">
          <a:xfrm>
            <a:off x="304800" y="1957388"/>
            <a:ext cx="4038600" cy="3224212"/>
          </a:xfrm>
          <a:prstGeom prst="rect">
            <a:avLst/>
          </a:prstGeom>
          <a:noFill/>
          <a:ln w="9525">
            <a:noFill/>
            <a:miter lim="800000"/>
            <a:headEnd/>
            <a:tailEnd/>
          </a:ln>
        </p:spPr>
      </p:pic>
      <p:pic>
        <p:nvPicPr>
          <p:cNvPr id="17414" name="Picture 4103" descr="neuron"/>
          <p:cNvPicPr>
            <a:picLocks noChangeAspect="1" noChangeArrowheads="1"/>
          </p:cNvPicPr>
          <p:nvPr/>
        </p:nvPicPr>
        <p:blipFill>
          <a:blip r:embed="rId5"/>
          <a:srcRect/>
          <a:stretch>
            <a:fillRect/>
          </a:stretch>
        </p:blipFill>
        <p:spPr bwMode="auto">
          <a:xfrm>
            <a:off x="114300" y="4895850"/>
            <a:ext cx="4457700" cy="1962150"/>
          </a:xfrm>
          <a:prstGeom prst="rect">
            <a:avLst/>
          </a:prstGeom>
          <a:noFill/>
          <a:ln w="9525">
            <a:noFill/>
            <a:miter lim="800000"/>
            <a:headEnd/>
            <a:tailEnd/>
          </a:ln>
        </p:spPr>
      </p:pic>
      <p:sp>
        <p:nvSpPr>
          <p:cNvPr id="17415" name="TextBox 6"/>
          <p:cNvSpPr txBox="1">
            <a:spLocks noChangeArrowheads="1"/>
          </p:cNvSpPr>
          <p:nvPr/>
        </p:nvSpPr>
        <p:spPr bwMode="auto">
          <a:xfrm>
            <a:off x="7964488" y="6400800"/>
            <a:ext cx="1130300" cy="338138"/>
          </a:xfrm>
          <a:prstGeom prst="rect">
            <a:avLst/>
          </a:prstGeom>
          <a:noFill/>
          <a:ln w="9525">
            <a:noFill/>
            <a:miter lim="800000"/>
            <a:headEnd/>
            <a:tailEnd/>
          </a:ln>
        </p:spPr>
        <p:txBody>
          <a:bodyPr wrap="none">
            <a:prstTxWarp prst="textNoShape">
              <a:avLst/>
            </a:prstTxWarp>
            <a:spAutoFit/>
          </a:bodyPr>
          <a:lstStyle/>
          <a:p>
            <a:r>
              <a:rPr lang="en-US" sz="1600" b="1" i="1">
                <a:latin typeface="Arial" pitchFamily="-103" charset="0"/>
                <a:ea typeface="Arial" pitchFamily="-103" charset="0"/>
                <a:cs typeface="Arial" pitchFamily="-103" charset="0"/>
              </a:rPr>
              <a:t>P. Martini</a:t>
            </a:r>
          </a:p>
        </p:txBody>
      </p:sp>
      <p:sp>
        <p:nvSpPr>
          <p:cNvPr id="8" name="TextBox 7"/>
          <p:cNvSpPr txBox="1"/>
          <p:nvPr/>
        </p:nvSpPr>
        <p:spPr>
          <a:xfrm>
            <a:off x="3485444" y="5082823"/>
            <a:ext cx="1467068" cy="307777"/>
          </a:xfrm>
          <a:prstGeom prst="rect">
            <a:avLst/>
          </a:prstGeom>
          <a:noFill/>
        </p:spPr>
        <p:txBody>
          <a:bodyPr wrap="none" rtlCol="0">
            <a:spAutoFit/>
          </a:bodyPr>
          <a:lstStyle/>
          <a:p>
            <a:r>
              <a:rPr lang="en-US" sz="1400" b="1" dirty="0" smtClean="0">
                <a:solidFill>
                  <a:srgbClr val="FF0000"/>
                </a:solidFill>
              </a:rPr>
              <a:t>Or Schwann Cells</a:t>
            </a:r>
            <a:endParaRPr lang="en-US" sz="1400" b="1" dirty="0">
              <a:solidFill>
                <a:srgbClr val="FF0000"/>
              </a:solidFill>
            </a:endParaRPr>
          </a:p>
        </p:txBody>
      </p:sp>
    </p:spTree>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 name="Rectangle 3"/>
          <p:cNvSpPr/>
          <p:nvPr/>
        </p:nvSpPr>
        <p:spPr>
          <a:xfrm>
            <a:off x="546356" y="1392130"/>
            <a:ext cx="7797407" cy="5057793"/>
          </a:xfrm>
          <a:prstGeom prst="rect">
            <a:avLst/>
          </a:prstGeom>
        </p:spPr>
        <p:txBody>
          <a:bodyPr wrap="square">
            <a:spAutoFit/>
          </a:bodyPr>
          <a:lstStyle/>
          <a:p>
            <a:r>
              <a:rPr lang="en-US" sz="4400" b="1" baseline="30000" dirty="0" smtClean="0">
                <a:solidFill>
                  <a:srgbClr val="000090"/>
                </a:solidFill>
                <a:latin typeface="Calibri"/>
                <a:cs typeface="Calibri"/>
              </a:rPr>
              <a:t>1</a:t>
            </a:r>
            <a:r>
              <a:rPr lang="en-US" sz="4400" b="1" baseline="30000" dirty="0" smtClean="0">
                <a:solidFill>
                  <a:srgbClr val="000090"/>
                </a:solidFill>
                <a:latin typeface="Calibri"/>
                <a:cs typeface="Calibri"/>
              </a:rPr>
              <a:t>-Severe </a:t>
            </a:r>
            <a:r>
              <a:rPr lang="en-US" sz="4400" b="1" baseline="30000" dirty="0" err="1" smtClean="0">
                <a:solidFill>
                  <a:srgbClr val="000090"/>
                </a:solidFill>
                <a:latin typeface="Calibri"/>
                <a:cs typeface="Calibri"/>
              </a:rPr>
              <a:t>demyelination</a:t>
            </a:r>
            <a:endParaRPr lang="en-US" sz="4400" b="1" baseline="30000" dirty="0" smtClean="0">
              <a:solidFill>
                <a:srgbClr val="000090"/>
              </a:solidFill>
              <a:latin typeface="Calibri"/>
              <a:cs typeface="Calibri"/>
            </a:endParaRPr>
          </a:p>
          <a:p>
            <a:endParaRPr lang="en-US" sz="4400" b="1" baseline="30000" dirty="0" smtClean="0">
              <a:solidFill>
                <a:srgbClr val="000090"/>
              </a:solidFill>
              <a:latin typeface="Calibri"/>
              <a:cs typeface="Calibri"/>
            </a:endParaRPr>
          </a:p>
          <a:p>
            <a:r>
              <a:rPr lang="en-US" sz="4400" b="1" baseline="30000" dirty="0" smtClean="0">
                <a:solidFill>
                  <a:srgbClr val="000090"/>
                </a:solidFill>
                <a:latin typeface="Calibri"/>
                <a:cs typeface="Calibri"/>
              </a:rPr>
              <a:t>2</a:t>
            </a:r>
            <a:r>
              <a:rPr lang="en-US" sz="4400" b="1" baseline="30000" dirty="0" smtClean="0">
                <a:solidFill>
                  <a:srgbClr val="000090"/>
                </a:solidFill>
                <a:latin typeface="Calibri"/>
                <a:cs typeface="Calibri"/>
              </a:rPr>
              <a:t>-Axonal </a:t>
            </a:r>
            <a:r>
              <a:rPr lang="en-US" sz="4400" b="1" baseline="30000" dirty="0" smtClean="0">
                <a:solidFill>
                  <a:srgbClr val="000090"/>
                </a:solidFill>
                <a:latin typeface="Calibri"/>
                <a:cs typeface="Calibri"/>
              </a:rPr>
              <a:t>injury </a:t>
            </a:r>
          </a:p>
          <a:p>
            <a:endParaRPr lang="en-US" sz="4400" b="1" baseline="30000" dirty="0" smtClean="0">
              <a:solidFill>
                <a:srgbClr val="000090"/>
              </a:solidFill>
              <a:latin typeface="Calibri"/>
              <a:cs typeface="Calibri"/>
            </a:endParaRPr>
          </a:p>
          <a:p>
            <a:r>
              <a:rPr lang="en-US" sz="4400" b="1" baseline="30000" dirty="0" smtClean="0">
                <a:solidFill>
                  <a:srgbClr val="000090"/>
                </a:solidFill>
                <a:latin typeface="Calibri"/>
                <a:cs typeface="Calibri"/>
              </a:rPr>
              <a:t>3</a:t>
            </a:r>
            <a:r>
              <a:rPr lang="en-US" sz="4400" b="1" baseline="30000" dirty="0" smtClean="0">
                <a:solidFill>
                  <a:srgbClr val="000090"/>
                </a:solidFill>
                <a:latin typeface="Calibri"/>
                <a:cs typeface="Calibri"/>
              </a:rPr>
              <a:t>-Formation of lesions </a:t>
            </a:r>
            <a:r>
              <a:rPr lang="en-US" sz="4400" b="1" baseline="30000" dirty="0" smtClean="0">
                <a:solidFill>
                  <a:srgbClr val="000090"/>
                </a:solidFill>
                <a:latin typeface="Calibri"/>
                <a:cs typeface="Calibri"/>
              </a:rPr>
              <a:t>in the brain and spinal cord</a:t>
            </a:r>
          </a:p>
          <a:p>
            <a:endParaRPr lang="en-US" sz="4400" b="1" baseline="30000" dirty="0" smtClean="0">
              <a:solidFill>
                <a:srgbClr val="000090"/>
              </a:solidFill>
              <a:latin typeface="Calibri"/>
              <a:cs typeface="Calibri"/>
            </a:endParaRPr>
          </a:p>
          <a:p>
            <a:r>
              <a:rPr lang="en-US" sz="4400" b="1" baseline="30000" dirty="0" smtClean="0">
                <a:solidFill>
                  <a:srgbClr val="000090"/>
                </a:solidFill>
                <a:latin typeface="Calibri"/>
                <a:cs typeface="Calibri"/>
              </a:rPr>
              <a:t>4</a:t>
            </a:r>
            <a:r>
              <a:rPr lang="en-US" sz="4400" b="1" baseline="30000" dirty="0" smtClean="0">
                <a:solidFill>
                  <a:srgbClr val="000090"/>
                </a:solidFill>
                <a:latin typeface="Calibri"/>
                <a:cs typeface="Calibri"/>
              </a:rPr>
              <a:t>-Opening of the blood</a:t>
            </a:r>
            <a:r>
              <a:rPr lang="en-US" sz="4400" b="1" baseline="30000" dirty="0" smtClean="0">
                <a:solidFill>
                  <a:srgbClr val="000090"/>
                </a:solidFill>
                <a:latin typeface="Calibri"/>
                <a:cs typeface="Calibri"/>
              </a:rPr>
              <a:t>-brain barrier (BBB)</a:t>
            </a:r>
            <a:r>
              <a:rPr lang="en-US" sz="4400" b="1" baseline="30000" dirty="0" smtClean="0">
                <a:solidFill>
                  <a:srgbClr val="000090"/>
                </a:solidFill>
                <a:latin typeface="Calibri"/>
                <a:cs typeface="Calibri"/>
              </a:rPr>
              <a:t> </a:t>
            </a:r>
          </a:p>
          <a:p>
            <a:endParaRPr lang="en-US" sz="4400" b="1" baseline="30000" dirty="0" smtClean="0">
              <a:solidFill>
                <a:srgbClr val="000090"/>
              </a:solidFill>
              <a:latin typeface="Calibri"/>
              <a:cs typeface="Calibri"/>
            </a:endParaRPr>
          </a:p>
          <a:p>
            <a:r>
              <a:rPr lang="en-US" sz="4400" b="1" baseline="30000" dirty="0" smtClean="0">
                <a:solidFill>
                  <a:srgbClr val="000090"/>
                </a:solidFill>
                <a:latin typeface="Calibri"/>
                <a:cs typeface="Calibri"/>
              </a:rPr>
              <a:t>5</a:t>
            </a:r>
            <a:r>
              <a:rPr lang="en-US" sz="4400" b="1" baseline="30000" dirty="0" smtClean="0">
                <a:solidFill>
                  <a:srgbClr val="000090"/>
                </a:solidFill>
                <a:latin typeface="Calibri"/>
                <a:cs typeface="Calibri"/>
              </a:rPr>
              <a:t>-Activation/infiltration of inflammatory </a:t>
            </a:r>
            <a:r>
              <a:rPr lang="en-US" sz="4400" b="1" baseline="30000" dirty="0" smtClean="0">
                <a:solidFill>
                  <a:srgbClr val="000090"/>
                </a:solidFill>
                <a:latin typeface="Calibri"/>
                <a:cs typeface="Calibri"/>
              </a:rPr>
              <a:t>immune </a:t>
            </a:r>
            <a:r>
              <a:rPr lang="en-US" sz="4400" b="1" baseline="30000" dirty="0" smtClean="0">
                <a:solidFill>
                  <a:srgbClr val="000090"/>
                </a:solidFill>
                <a:latin typeface="Calibri"/>
                <a:cs typeface="Calibri"/>
              </a:rPr>
              <a:t>cell </a:t>
            </a:r>
            <a:endParaRPr lang="en-US" sz="4400" b="1" dirty="0">
              <a:solidFill>
                <a:srgbClr val="000090"/>
              </a:solidFill>
              <a:latin typeface="Calibri"/>
              <a:cs typeface="Calibri"/>
            </a:endParaRPr>
          </a:p>
        </p:txBody>
      </p:sp>
      <p:sp>
        <p:nvSpPr>
          <p:cNvPr id="5" name="TextBox 4"/>
          <p:cNvSpPr txBox="1"/>
          <p:nvPr/>
        </p:nvSpPr>
        <p:spPr>
          <a:xfrm>
            <a:off x="1814805" y="517816"/>
            <a:ext cx="5886347" cy="707886"/>
          </a:xfrm>
          <a:prstGeom prst="rect">
            <a:avLst/>
          </a:prstGeom>
          <a:noFill/>
        </p:spPr>
        <p:txBody>
          <a:bodyPr wrap="none" rtlCol="0">
            <a:spAutoFit/>
          </a:bodyPr>
          <a:lstStyle/>
          <a:p>
            <a:r>
              <a:rPr lang="en-US" sz="4000" b="1" dirty="0">
                <a:solidFill>
                  <a:srgbClr val="FF0000"/>
                </a:solidFill>
                <a:latin typeface="Calibri (Body)"/>
                <a:cs typeface="Calibri (Body)"/>
              </a:rPr>
              <a:t>M</a:t>
            </a:r>
            <a:r>
              <a:rPr lang="en-US" sz="4000" b="1" dirty="0" smtClean="0">
                <a:solidFill>
                  <a:srgbClr val="FF0000"/>
                </a:solidFill>
                <a:latin typeface="Calibri (Body)"/>
                <a:cs typeface="Calibri (Body)"/>
              </a:rPr>
              <a:t>S is characterized by:</a:t>
            </a:r>
            <a:endParaRPr lang="en-US" sz="4000" b="1" dirty="0">
              <a:solidFill>
                <a:srgbClr val="FF0000"/>
              </a:solidFill>
              <a:latin typeface="Calibri (Body)"/>
              <a:cs typeface="Calibri (Body)"/>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21506" name="Picture 4100" descr="myelin damaged"/>
          <p:cNvPicPr>
            <a:picLocks noChangeAspect="1" noChangeArrowheads="1"/>
          </p:cNvPicPr>
          <p:nvPr/>
        </p:nvPicPr>
        <p:blipFill>
          <a:blip r:embed="rId2"/>
          <a:srcRect/>
          <a:stretch>
            <a:fillRect/>
          </a:stretch>
        </p:blipFill>
        <p:spPr bwMode="auto">
          <a:xfrm>
            <a:off x="4724400" y="2819400"/>
            <a:ext cx="3733800" cy="3659188"/>
          </a:xfrm>
          <a:prstGeom prst="rect">
            <a:avLst/>
          </a:prstGeom>
          <a:noFill/>
          <a:ln w="9525">
            <a:noFill/>
            <a:miter lim="800000"/>
            <a:headEnd/>
            <a:tailEnd/>
          </a:ln>
        </p:spPr>
      </p:pic>
      <p:pic>
        <p:nvPicPr>
          <p:cNvPr id="21507" name="Picture 4101" descr="ms_diagram"/>
          <p:cNvPicPr>
            <a:picLocks noChangeAspect="1" noChangeArrowheads="1"/>
          </p:cNvPicPr>
          <p:nvPr/>
        </p:nvPicPr>
        <p:blipFill>
          <a:blip r:embed="rId3"/>
          <a:srcRect/>
          <a:stretch>
            <a:fillRect/>
          </a:stretch>
        </p:blipFill>
        <p:spPr bwMode="auto">
          <a:xfrm>
            <a:off x="762000" y="2286000"/>
            <a:ext cx="3429000" cy="2736850"/>
          </a:xfrm>
          <a:prstGeom prst="rect">
            <a:avLst/>
          </a:prstGeom>
          <a:noFill/>
          <a:ln w="9525">
            <a:noFill/>
            <a:miter lim="800000"/>
            <a:headEnd/>
            <a:tailEnd/>
          </a:ln>
        </p:spPr>
      </p:pic>
      <p:pic>
        <p:nvPicPr>
          <p:cNvPr id="21508" name="Picture 4103" descr="neuron"/>
          <p:cNvPicPr>
            <a:picLocks noChangeAspect="1" noChangeArrowheads="1"/>
          </p:cNvPicPr>
          <p:nvPr/>
        </p:nvPicPr>
        <p:blipFill>
          <a:blip r:embed="rId4"/>
          <a:srcRect/>
          <a:stretch>
            <a:fillRect/>
          </a:stretch>
        </p:blipFill>
        <p:spPr bwMode="auto">
          <a:xfrm>
            <a:off x="635000" y="5033963"/>
            <a:ext cx="3784600" cy="1665287"/>
          </a:xfrm>
          <a:prstGeom prst="rect">
            <a:avLst/>
          </a:prstGeom>
          <a:noFill/>
          <a:ln w="9525">
            <a:noFill/>
            <a:miter lim="800000"/>
            <a:headEnd/>
            <a:tailEnd/>
          </a:ln>
        </p:spPr>
      </p:pic>
      <p:sp>
        <p:nvSpPr>
          <p:cNvPr id="21509" name="TextBox 6"/>
          <p:cNvSpPr txBox="1">
            <a:spLocks noChangeArrowheads="1"/>
          </p:cNvSpPr>
          <p:nvPr/>
        </p:nvSpPr>
        <p:spPr bwMode="auto">
          <a:xfrm>
            <a:off x="7964488" y="6400800"/>
            <a:ext cx="1130300" cy="338138"/>
          </a:xfrm>
          <a:prstGeom prst="rect">
            <a:avLst/>
          </a:prstGeom>
          <a:noFill/>
          <a:ln w="9525">
            <a:noFill/>
            <a:miter lim="800000"/>
            <a:headEnd/>
            <a:tailEnd/>
          </a:ln>
        </p:spPr>
        <p:txBody>
          <a:bodyPr wrap="none">
            <a:prstTxWarp prst="textNoShape">
              <a:avLst/>
            </a:prstTxWarp>
            <a:spAutoFit/>
          </a:bodyPr>
          <a:lstStyle/>
          <a:p>
            <a:r>
              <a:rPr lang="en-US" sz="1600" b="1" i="1">
                <a:latin typeface="Arial" pitchFamily="-103" charset="0"/>
                <a:ea typeface="Arial" pitchFamily="-103" charset="0"/>
                <a:cs typeface="Arial" pitchFamily="-103" charset="0"/>
              </a:rPr>
              <a:t>P. Martini</a:t>
            </a:r>
          </a:p>
        </p:txBody>
      </p:sp>
      <p:sp>
        <p:nvSpPr>
          <p:cNvPr id="21510" name="TextBox 5"/>
          <p:cNvSpPr txBox="1">
            <a:spLocks noChangeArrowheads="1"/>
          </p:cNvSpPr>
          <p:nvPr/>
        </p:nvSpPr>
        <p:spPr bwMode="auto">
          <a:xfrm>
            <a:off x="2100263" y="381000"/>
            <a:ext cx="5262303" cy="1661994"/>
          </a:xfrm>
          <a:prstGeom prst="rect">
            <a:avLst/>
          </a:prstGeom>
          <a:noFill/>
          <a:ln w="9525">
            <a:noFill/>
            <a:miter lim="800000"/>
            <a:headEnd/>
            <a:tailEnd/>
          </a:ln>
        </p:spPr>
        <p:txBody>
          <a:bodyPr wrap="none">
            <a:prstTxWarp prst="textNoShape">
              <a:avLst/>
            </a:prstTxWarp>
            <a:spAutoFit/>
          </a:bodyPr>
          <a:lstStyle/>
          <a:p>
            <a:r>
              <a:rPr lang="en-US" sz="3000" b="1" dirty="0" smtClean="0">
                <a:solidFill>
                  <a:srgbClr val="FF0000"/>
                </a:solidFill>
              </a:rPr>
              <a:t>Three Factors for </a:t>
            </a:r>
            <a:r>
              <a:rPr lang="en-US" sz="3000" b="1" dirty="0" err="1" smtClean="0">
                <a:solidFill>
                  <a:srgbClr val="FF0000"/>
                </a:solidFill>
              </a:rPr>
              <a:t>demyelination</a:t>
            </a:r>
            <a:endParaRPr lang="en-US" sz="3000" b="1" dirty="0" smtClean="0">
              <a:solidFill>
                <a:srgbClr val="FF0000"/>
              </a:solidFill>
            </a:endParaRPr>
          </a:p>
          <a:p>
            <a:r>
              <a:rPr lang="en-US" sz="2400" b="1" dirty="0">
                <a:solidFill>
                  <a:srgbClr val="000090"/>
                </a:solidFill>
              </a:rPr>
              <a:t>1-T cell activation</a:t>
            </a:r>
          </a:p>
          <a:p>
            <a:r>
              <a:rPr lang="en-US" sz="2400" b="1" dirty="0">
                <a:solidFill>
                  <a:srgbClr val="000090"/>
                </a:solidFill>
              </a:rPr>
              <a:t>2-Antibody mediated </a:t>
            </a:r>
            <a:r>
              <a:rPr lang="en-US" sz="2400" b="1" dirty="0" err="1">
                <a:solidFill>
                  <a:srgbClr val="000090"/>
                </a:solidFill>
              </a:rPr>
              <a:t>demyelination</a:t>
            </a:r>
            <a:endParaRPr lang="en-US" sz="2400" b="1" dirty="0">
              <a:solidFill>
                <a:srgbClr val="000090"/>
              </a:solidFill>
            </a:endParaRPr>
          </a:p>
          <a:p>
            <a:r>
              <a:rPr lang="en-US" sz="2400" b="1" dirty="0">
                <a:solidFill>
                  <a:srgbClr val="000090"/>
                </a:solidFill>
              </a:rPr>
              <a:t>3-Primary </a:t>
            </a:r>
            <a:r>
              <a:rPr lang="en-US" sz="2400" b="1" dirty="0" err="1">
                <a:solidFill>
                  <a:srgbClr val="000090"/>
                </a:solidFill>
              </a:rPr>
              <a:t>oligodendrocytic</a:t>
            </a:r>
            <a:r>
              <a:rPr lang="en-US" sz="2400" b="1" dirty="0">
                <a:solidFill>
                  <a:srgbClr val="000090"/>
                </a:solidFill>
              </a:rPr>
              <a:t> death</a:t>
            </a: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2530" name="Rectangle 2"/>
          <p:cNvSpPr>
            <a:spLocks noChangeArrowheads="1"/>
          </p:cNvSpPr>
          <p:nvPr/>
        </p:nvSpPr>
        <p:spPr bwMode="auto">
          <a:xfrm>
            <a:off x="1519776" y="228600"/>
            <a:ext cx="5449888" cy="633413"/>
          </a:xfrm>
          <a:prstGeom prst="rect">
            <a:avLst/>
          </a:prstGeom>
          <a:noFill/>
          <a:ln w="12700">
            <a:noFill/>
            <a:miter lim="800000"/>
            <a:headEnd/>
            <a:tailEnd/>
          </a:ln>
        </p:spPr>
        <p:txBody>
          <a:bodyPr lIns="81164" tIns="39871" rIns="81164" bIns="39871" anchor="ctr">
            <a:prstTxWarp prst="textNoShape">
              <a:avLst/>
            </a:prstTxWarp>
          </a:bodyPr>
          <a:lstStyle/>
          <a:p>
            <a:pPr algn="ctr">
              <a:lnSpc>
                <a:spcPct val="80000"/>
              </a:lnSpc>
            </a:pPr>
            <a:r>
              <a:rPr lang="en-US" sz="4400" b="1" dirty="0" err="1">
                <a:solidFill>
                  <a:srgbClr val="FF0000"/>
                </a:solidFill>
                <a:latin typeface="Arial" pitchFamily="-103" charset="0"/>
              </a:rPr>
              <a:t>Pathophysiology</a:t>
            </a:r>
            <a:endParaRPr lang="en-US" sz="4400" b="1" dirty="0">
              <a:solidFill>
                <a:srgbClr val="FF0000"/>
              </a:solidFill>
              <a:latin typeface="Arial" pitchFamily="-103" charset="0"/>
            </a:endParaRPr>
          </a:p>
        </p:txBody>
      </p:sp>
      <p:sp>
        <p:nvSpPr>
          <p:cNvPr id="22531" name="Rectangle 4"/>
          <p:cNvSpPr>
            <a:spLocks noChangeArrowheads="1"/>
          </p:cNvSpPr>
          <p:nvPr/>
        </p:nvSpPr>
        <p:spPr bwMode="auto">
          <a:xfrm>
            <a:off x="6629400" y="2127250"/>
            <a:ext cx="2513013" cy="3663950"/>
          </a:xfrm>
          <a:prstGeom prst="rect">
            <a:avLst/>
          </a:prstGeom>
          <a:solidFill>
            <a:schemeClr val="bg1"/>
          </a:solidFill>
          <a:ln w="3175">
            <a:solidFill>
              <a:srgbClr val="CC6600"/>
            </a:solidFill>
            <a:miter lim="800000"/>
            <a:headEnd/>
            <a:tailEnd/>
          </a:ln>
        </p:spPr>
        <p:txBody>
          <a:bodyPr lIns="81949" tIns="204858" rIns="81949" bIns="40973">
            <a:prstTxWarp prst="textNoShape">
              <a:avLst/>
            </a:prstTxWarp>
          </a:bodyPr>
          <a:lstStyle/>
          <a:p>
            <a:pPr marL="211138" indent="-104775" defTabSz="820738" eaLnBrk="0" hangingPunct="0">
              <a:buFontTx/>
              <a:buChar char="•"/>
            </a:pPr>
            <a:r>
              <a:rPr lang="en-US" sz="1400" b="1">
                <a:solidFill>
                  <a:srgbClr val="000066"/>
                </a:solidFill>
                <a:latin typeface="Arial" pitchFamily="-103" charset="0"/>
              </a:rPr>
              <a:t>Reasons why MS occurs is unknown</a:t>
            </a:r>
          </a:p>
          <a:p>
            <a:pPr marL="211138" indent="-104775" defTabSz="820738" eaLnBrk="0" hangingPunct="0">
              <a:buFontTx/>
              <a:buChar char="•"/>
            </a:pPr>
            <a:r>
              <a:rPr lang="en-US" sz="1400" b="1">
                <a:solidFill>
                  <a:srgbClr val="000066"/>
                </a:solidFill>
                <a:latin typeface="Arial" pitchFamily="-103" charset="0"/>
              </a:rPr>
              <a:t>Pathogenic mechanisms of MS remain poorly understood, thus complicating drug design and development </a:t>
            </a:r>
          </a:p>
          <a:p>
            <a:pPr marL="211138" indent="-104775" defTabSz="820738" eaLnBrk="0" hangingPunct="0">
              <a:buFontTx/>
              <a:buChar char="•"/>
            </a:pPr>
            <a:r>
              <a:rPr lang="en-US" sz="1400" b="1">
                <a:solidFill>
                  <a:srgbClr val="000066"/>
                </a:solidFill>
                <a:latin typeface="Arial" pitchFamily="-103" charset="0"/>
              </a:rPr>
              <a:t>Even in the earliest stages, the chronically activated proinflam-matory T lymphocytes attack myelin in brain &amp; spinal cord, causing lesions detectable by MRI </a:t>
            </a:r>
          </a:p>
          <a:p>
            <a:pPr marL="211138" indent="-104775" defTabSz="820738" eaLnBrk="0" hangingPunct="0"/>
            <a:endParaRPr lang="en-US" sz="1400" b="1">
              <a:solidFill>
                <a:srgbClr val="000066"/>
              </a:solidFill>
              <a:latin typeface="Arial" pitchFamily="-103" charset="0"/>
            </a:endParaRPr>
          </a:p>
          <a:p>
            <a:pPr marL="211138" indent="-104775" defTabSz="820738" eaLnBrk="0" hangingPunct="0">
              <a:buFontTx/>
              <a:buChar char="•"/>
            </a:pPr>
            <a:endParaRPr lang="en-US" sz="1400" b="1">
              <a:solidFill>
                <a:srgbClr val="000066"/>
              </a:solidFill>
              <a:latin typeface="Arial" pitchFamily="-103" charset="0"/>
            </a:endParaRPr>
          </a:p>
        </p:txBody>
      </p:sp>
      <p:sp>
        <p:nvSpPr>
          <p:cNvPr id="22532" name="Rectangle 5"/>
          <p:cNvSpPr>
            <a:spLocks noChangeArrowheads="1"/>
          </p:cNvSpPr>
          <p:nvPr/>
        </p:nvSpPr>
        <p:spPr bwMode="auto">
          <a:xfrm>
            <a:off x="6629400" y="1987550"/>
            <a:ext cx="2514600" cy="298450"/>
          </a:xfrm>
          <a:prstGeom prst="rect">
            <a:avLst/>
          </a:prstGeom>
          <a:solidFill>
            <a:srgbClr val="FF9900"/>
          </a:solidFill>
          <a:ln w="9525">
            <a:solidFill>
              <a:srgbClr val="CC6600"/>
            </a:solidFill>
            <a:miter lim="800000"/>
            <a:headEnd/>
            <a:tailEnd/>
          </a:ln>
        </p:spPr>
        <p:txBody>
          <a:bodyPr wrap="none" lIns="81949" tIns="40973" rIns="81949" bIns="40973" anchor="ctr">
            <a:prstTxWarp prst="textNoShape">
              <a:avLst/>
            </a:prstTxWarp>
          </a:bodyPr>
          <a:lstStyle/>
          <a:p>
            <a:pPr algn="ctr" defTabSz="820738" eaLnBrk="0" hangingPunct="0"/>
            <a:r>
              <a:rPr lang="en-US" sz="1300" b="1">
                <a:solidFill>
                  <a:srgbClr val="000066"/>
                </a:solidFill>
                <a:latin typeface="Comic Sans MS" pitchFamily="-103" charset="0"/>
              </a:rPr>
              <a:t>Key Takeaways</a:t>
            </a:r>
          </a:p>
        </p:txBody>
      </p:sp>
      <p:sp>
        <p:nvSpPr>
          <p:cNvPr id="22533" name="AutoShape 6"/>
          <p:cNvSpPr>
            <a:spLocks noChangeArrowheads="1"/>
          </p:cNvSpPr>
          <p:nvPr/>
        </p:nvSpPr>
        <p:spPr bwMode="auto">
          <a:xfrm rot="5400000">
            <a:off x="5353050" y="3694113"/>
            <a:ext cx="2303463" cy="249237"/>
          </a:xfrm>
          <a:prstGeom prst="triangle">
            <a:avLst>
              <a:gd name="adj" fmla="val 50000"/>
            </a:avLst>
          </a:prstGeom>
          <a:solidFill>
            <a:srgbClr val="FF9900"/>
          </a:solidFill>
          <a:ln w="9525">
            <a:solidFill>
              <a:srgbClr val="CC6600"/>
            </a:solidFill>
            <a:miter lim="800000"/>
            <a:headEnd/>
            <a:tailEnd/>
          </a:ln>
        </p:spPr>
        <p:txBody>
          <a:bodyPr wrap="none" anchor="ctr">
            <a:prstTxWarp prst="textNoShape">
              <a:avLst/>
            </a:prstTxWarp>
          </a:bodyPr>
          <a:lstStyle/>
          <a:p>
            <a:endParaRPr lang="en-US"/>
          </a:p>
        </p:txBody>
      </p:sp>
      <p:sp>
        <p:nvSpPr>
          <p:cNvPr id="22534" name="Text Box 64"/>
          <p:cNvSpPr txBox="1">
            <a:spLocks noChangeArrowheads="1"/>
          </p:cNvSpPr>
          <p:nvPr/>
        </p:nvSpPr>
        <p:spPr bwMode="auto">
          <a:xfrm>
            <a:off x="112713" y="6542088"/>
            <a:ext cx="4506912" cy="265112"/>
          </a:xfrm>
          <a:prstGeom prst="rect">
            <a:avLst/>
          </a:prstGeom>
          <a:noFill/>
          <a:ln w="9525">
            <a:noFill/>
            <a:miter lim="800000"/>
            <a:headEnd/>
            <a:tailEnd/>
          </a:ln>
        </p:spPr>
        <p:txBody>
          <a:bodyPr wrap="none" lIns="81949" tIns="40973" rIns="81949" bIns="40973">
            <a:prstTxWarp prst="textNoShape">
              <a:avLst/>
            </a:prstTxWarp>
            <a:spAutoFit/>
          </a:bodyPr>
          <a:lstStyle/>
          <a:p>
            <a:pPr defTabSz="820738" eaLnBrk="0" hangingPunct="0"/>
            <a:r>
              <a:rPr lang="en-US" sz="1200" i="1">
                <a:solidFill>
                  <a:srgbClr val="000066"/>
                </a:solidFill>
                <a:latin typeface="Arial" pitchFamily="-103" charset="0"/>
              </a:rPr>
              <a:t>Baranzini S.E. et al, Genome Biology 2002: 3(10) 1027.1-1027.5</a:t>
            </a:r>
          </a:p>
        </p:txBody>
      </p:sp>
      <p:pic>
        <p:nvPicPr>
          <p:cNvPr id="22535" name="Picture 66" descr="MS-1"/>
          <p:cNvPicPr>
            <a:picLocks noChangeAspect="1" noChangeArrowheads="1"/>
          </p:cNvPicPr>
          <p:nvPr/>
        </p:nvPicPr>
        <p:blipFill>
          <a:blip r:embed="rId3"/>
          <a:srcRect/>
          <a:stretch>
            <a:fillRect/>
          </a:stretch>
        </p:blipFill>
        <p:spPr bwMode="auto">
          <a:xfrm>
            <a:off x="0" y="914400"/>
            <a:ext cx="6400800" cy="5305425"/>
          </a:xfrm>
          <a:prstGeom prst="rect">
            <a:avLst/>
          </a:prstGeom>
          <a:noFill/>
          <a:ln w="9525">
            <a:noFill/>
            <a:miter lim="800000"/>
            <a:headEnd/>
            <a:tailEnd/>
          </a:ln>
        </p:spPr>
      </p:pic>
      <p:sp>
        <p:nvSpPr>
          <p:cNvPr id="22536" name="TextBox 7"/>
          <p:cNvSpPr txBox="1">
            <a:spLocks noChangeArrowheads="1"/>
          </p:cNvSpPr>
          <p:nvPr/>
        </p:nvSpPr>
        <p:spPr bwMode="auto">
          <a:xfrm>
            <a:off x="7964488" y="6400800"/>
            <a:ext cx="1130300" cy="338138"/>
          </a:xfrm>
          <a:prstGeom prst="rect">
            <a:avLst/>
          </a:prstGeom>
          <a:noFill/>
          <a:ln w="9525">
            <a:noFill/>
            <a:miter lim="800000"/>
            <a:headEnd/>
            <a:tailEnd/>
          </a:ln>
        </p:spPr>
        <p:txBody>
          <a:bodyPr wrap="none">
            <a:prstTxWarp prst="textNoShape">
              <a:avLst/>
            </a:prstTxWarp>
            <a:spAutoFit/>
          </a:bodyPr>
          <a:lstStyle/>
          <a:p>
            <a:r>
              <a:rPr lang="en-US" sz="1600" b="1" i="1">
                <a:latin typeface="Arial" pitchFamily="-103" charset="0"/>
                <a:ea typeface="Arial" pitchFamily="-103" charset="0"/>
                <a:cs typeface="Arial" pitchFamily="-103" charset="0"/>
              </a:rPr>
              <a:t>P. Martini</a:t>
            </a:r>
          </a:p>
        </p:txBody>
      </p:sp>
    </p:spTree>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 name="Down Arrow 3"/>
          <p:cNvSpPr/>
          <p:nvPr/>
        </p:nvSpPr>
        <p:spPr>
          <a:xfrm>
            <a:off x="3718902" y="2111012"/>
            <a:ext cx="1981200" cy="1828800"/>
          </a:xfrm>
          <a:prstGeom prst="down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4579" name="TextBox 4"/>
          <p:cNvSpPr txBox="1">
            <a:spLocks noChangeArrowheads="1"/>
          </p:cNvSpPr>
          <p:nvPr/>
        </p:nvSpPr>
        <p:spPr bwMode="auto">
          <a:xfrm>
            <a:off x="1373235" y="4343400"/>
            <a:ext cx="6390942" cy="523220"/>
          </a:xfrm>
          <a:prstGeom prst="rect">
            <a:avLst/>
          </a:prstGeom>
          <a:noFill/>
          <a:ln w="9525">
            <a:noFill/>
            <a:miter lim="800000"/>
            <a:headEnd/>
            <a:tailEnd/>
          </a:ln>
        </p:spPr>
        <p:txBody>
          <a:bodyPr wrap="none">
            <a:prstTxWarp prst="textNoShape">
              <a:avLst/>
            </a:prstTxWarp>
            <a:spAutoFit/>
          </a:bodyPr>
          <a:lstStyle/>
          <a:p>
            <a:r>
              <a:rPr lang="en-US" sz="2800" b="1" dirty="0">
                <a:solidFill>
                  <a:srgbClr val="000090"/>
                </a:solidFill>
              </a:rPr>
              <a:t>How could T cells become reactive in MS?</a:t>
            </a: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5602" name="Rectangle 4098"/>
          <p:cNvSpPr>
            <a:spLocks noChangeArrowheads="1"/>
          </p:cNvSpPr>
          <p:nvPr/>
        </p:nvSpPr>
        <p:spPr bwMode="auto">
          <a:xfrm>
            <a:off x="207963" y="147638"/>
            <a:ext cx="8442325" cy="361950"/>
          </a:xfrm>
          <a:prstGeom prst="rect">
            <a:avLst/>
          </a:prstGeom>
          <a:noFill/>
          <a:ln w="12700">
            <a:noFill/>
            <a:miter lim="800000"/>
            <a:headEnd/>
            <a:tailEnd/>
          </a:ln>
        </p:spPr>
        <p:txBody>
          <a:bodyPr lIns="81164" tIns="39871" rIns="81164" bIns="39871" anchor="ctr">
            <a:prstTxWarp prst="textNoShape">
              <a:avLst/>
            </a:prstTxWarp>
          </a:bodyPr>
          <a:lstStyle/>
          <a:p>
            <a:pPr algn="ctr">
              <a:lnSpc>
                <a:spcPct val="80000"/>
              </a:lnSpc>
            </a:pPr>
            <a:r>
              <a:rPr lang="en-US" sz="2800" b="1">
                <a:solidFill>
                  <a:srgbClr val="000066"/>
                </a:solidFill>
                <a:latin typeface="Arial" pitchFamily="-103" charset="0"/>
              </a:rPr>
              <a:t>Disease Overview: AutoImmunity</a:t>
            </a:r>
          </a:p>
        </p:txBody>
      </p:sp>
      <p:pic>
        <p:nvPicPr>
          <p:cNvPr id="25603" name="Picture 4106"/>
          <p:cNvPicPr>
            <a:picLocks noChangeAspect="1" noChangeArrowheads="1"/>
          </p:cNvPicPr>
          <p:nvPr/>
        </p:nvPicPr>
        <p:blipFill>
          <a:blip r:embed="rId3"/>
          <a:srcRect/>
          <a:stretch>
            <a:fillRect/>
          </a:stretch>
        </p:blipFill>
        <p:spPr bwMode="auto">
          <a:xfrm>
            <a:off x="1295400" y="2209800"/>
            <a:ext cx="6359525" cy="4522788"/>
          </a:xfrm>
          <a:prstGeom prst="rect">
            <a:avLst/>
          </a:prstGeom>
          <a:noFill/>
          <a:ln w="9525">
            <a:noFill/>
            <a:miter lim="800000"/>
            <a:headEnd/>
            <a:tailEnd/>
          </a:ln>
        </p:spPr>
      </p:pic>
      <p:sp>
        <p:nvSpPr>
          <p:cNvPr id="25604" name="Rectangle 4107"/>
          <p:cNvSpPr>
            <a:spLocks noChangeArrowheads="1"/>
          </p:cNvSpPr>
          <p:nvPr/>
        </p:nvSpPr>
        <p:spPr bwMode="auto">
          <a:xfrm>
            <a:off x="7620000" y="2057400"/>
            <a:ext cx="76200" cy="4876800"/>
          </a:xfrm>
          <a:prstGeom prst="rect">
            <a:avLst/>
          </a:prstGeom>
          <a:solidFill>
            <a:schemeClr val="bg1"/>
          </a:solidFill>
          <a:ln w="9525">
            <a:noFill/>
            <a:miter lim="800000"/>
            <a:headEnd/>
            <a:tailEnd/>
          </a:ln>
        </p:spPr>
        <p:txBody>
          <a:bodyPr wrap="none" anchor="ctr">
            <a:prstTxWarp prst="textNoShape">
              <a:avLst/>
            </a:prstTxWarp>
          </a:bodyPr>
          <a:lstStyle/>
          <a:p>
            <a:endParaRPr lang="en-US"/>
          </a:p>
        </p:txBody>
      </p:sp>
      <p:sp>
        <p:nvSpPr>
          <p:cNvPr id="25605" name="Text Box 4099"/>
          <p:cNvSpPr txBox="1">
            <a:spLocks noChangeArrowheads="1"/>
          </p:cNvSpPr>
          <p:nvPr/>
        </p:nvSpPr>
        <p:spPr bwMode="auto">
          <a:xfrm>
            <a:off x="152400" y="609600"/>
            <a:ext cx="8783638" cy="1847850"/>
          </a:xfrm>
          <a:prstGeom prst="rect">
            <a:avLst/>
          </a:prstGeom>
          <a:noFill/>
          <a:ln w="12700">
            <a:noFill/>
            <a:miter lim="800000"/>
            <a:headEnd/>
            <a:tailEnd/>
          </a:ln>
        </p:spPr>
        <p:txBody>
          <a:bodyPr lIns="82058" tIns="41029" rIns="82058" bIns="41029">
            <a:prstTxWarp prst="textNoShape">
              <a:avLst/>
            </a:prstTxWarp>
            <a:spAutoFit/>
          </a:bodyPr>
          <a:lstStyle/>
          <a:p>
            <a:pPr algn="ctr" defTabSz="820738" eaLnBrk="0" hangingPunct="0">
              <a:lnSpc>
                <a:spcPct val="90000"/>
              </a:lnSpc>
            </a:pPr>
            <a:r>
              <a:rPr lang="en-US" sz="1600" b="1">
                <a:solidFill>
                  <a:srgbClr val="000066"/>
                </a:solidFill>
                <a:latin typeface="Arial" pitchFamily="-103" charset="0"/>
              </a:rPr>
              <a:t>Peripheral tolerance involves a populations of regulatory T cells which maintain autoreactive T cells in a “dormant” state in the circulation in adults. The autoreactive T cells can be awoken from this state by local or environmental stimuli such as exposure to endogenous or exogenous antigens in the circulation. In MS these cells becomes activated either because of failure of the mechanism of peripheral tolerance or due to priming by antigens. Once activated autoreactive T cells release a cocktails of cytokines that are important for migration and homing of the cells to the target sites and for initiation of the inflammatory process</a:t>
            </a:r>
          </a:p>
        </p:txBody>
      </p:sp>
      <p:sp>
        <p:nvSpPr>
          <p:cNvPr id="25606" name="Text Box 4108"/>
          <p:cNvSpPr txBox="1">
            <a:spLocks noChangeArrowheads="1"/>
          </p:cNvSpPr>
          <p:nvPr/>
        </p:nvSpPr>
        <p:spPr bwMode="auto">
          <a:xfrm>
            <a:off x="112713" y="6542088"/>
            <a:ext cx="2557462" cy="265112"/>
          </a:xfrm>
          <a:prstGeom prst="rect">
            <a:avLst/>
          </a:prstGeom>
          <a:noFill/>
          <a:ln w="9525">
            <a:noFill/>
            <a:miter lim="800000"/>
            <a:headEnd/>
            <a:tailEnd/>
          </a:ln>
        </p:spPr>
        <p:txBody>
          <a:bodyPr wrap="none" lIns="81949" tIns="40973" rIns="81949" bIns="40973">
            <a:prstTxWarp prst="textNoShape">
              <a:avLst/>
            </a:prstTxWarp>
            <a:spAutoFit/>
          </a:bodyPr>
          <a:lstStyle/>
          <a:p>
            <a:pPr defTabSz="820738" eaLnBrk="0" hangingPunct="0"/>
            <a:r>
              <a:rPr lang="en-US" sz="1200" i="1">
                <a:solidFill>
                  <a:srgbClr val="000066"/>
                </a:solidFill>
                <a:latin typeface="Arial" pitchFamily="-103" charset="0"/>
              </a:rPr>
              <a:t>Hartung H.P., J. Neurol. 2005 (252)</a:t>
            </a:r>
          </a:p>
        </p:txBody>
      </p:sp>
      <p:sp>
        <p:nvSpPr>
          <p:cNvPr id="25607" name="TextBox 6"/>
          <p:cNvSpPr txBox="1">
            <a:spLocks noChangeArrowheads="1"/>
          </p:cNvSpPr>
          <p:nvPr/>
        </p:nvSpPr>
        <p:spPr bwMode="auto">
          <a:xfrm>
            <a:off x="7964488" y="6400800"/>
            <a:ext cx="1130300" cy="338138"/>
          </a:xfrm>
          <a:prstGeom prst="rect">
            <a:avLst/>
          </a:prstGeom>
          <a:noFill/>
          <a:ln w="9525">
            <a:noFill/>
            <a:miter lim="800000"/>
            <a:headEnd/>
            <a:tailEnd/>
          </a:ln>
        </p:spPr>
        <p:txBody>
          <a:bodyPr wrap="none">
            <a:prstTxWarp prst="textNoShape">
              <a:avLst/>
            </a:prstTxWarp>
            <a:spAutoFit/>
          </a:bodyPr>
          <a:lstStyle/>
          <a:p>
            <a:r>
              <a:rPr lang="en-US" sz="1600" b="1" i="1">
                <a:latin typeface="Arial" pitchFamily="-103" charset="0"/>
                <a:ea typeface="Arial" pitchFamily="-103" charset="0"/>
                <a:cs typeface="Arial" pitchFamily="-103" charset="0"/>
              </a:rPr>
              <a:t>P. Martini</a:t>
            </a:r>
          </a:p>
        </p:txBody>
      </p:sp>
    </p:spTree>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27650" name="Picture 1"/>
          <p:cNvPicPr>
            <a:picLocks noChangeAspect="1"/>
          </p:cNvPicPr>
          <p:nvPr/>
        </p:nvPicPr>
        <p:blipFill>
          <a:blip r:embed="rId2"/>
          <a:srcRect/>
          <a:stretch>
            <a:fillRect/>
          </a:stretch>
        </p:blipFill>
        <p:spPr bwMode="auto">
          <a:xfrm>
            <a:off x="1676400" y="1295400"/>
            <a:ext cx="5484813" cy="3962400"/>
          </a:xfrm>
          <a:prstGeom prst="rect">
            <a:avLst/>
          </a:prstGeom>
          <a:noFill/>
          <a:ln w="9525">
            <a:noFill/>
            <a:miter lim="800000"/>
            <a:headEnd/>
            <a:tailEnd/>
          </a:ln>
        </p:spPr>
      </p:pic>
      <p:sp>
        <p:nvSpPr>
          <p:cNvPr id="27651" name="TextBox 3"/>
          <p:cNvSpPr txBox="1">
            <a:spLocks noChangeArrowheads="1"/>
          </p:cNvSpPr>
          <p:nvPr/>
        </p:nvSpPr>
        <p:spPr bwMode="auto">
          <a:xfrm>
            <a:off x="264475" y="228600"/>
            <a:ext cx="8613731" cy="492443"/>
          </a:xfrm>
          <a:prstGeom prst="rect">
            <a:avLst/>
          </a:prstGeom>
          <a:noFill/>
          <a:ln w="9525">
            <a:noFill/>
            <a:miter lim="800000"/>
            <a:headEnd/>
            <a:tailEnd/>
          </a:ln>
        </p:spPr>
        <p:txBody>
          <a:bodyPr wrap="none">
            <a:prstTxWarp prst="textNoShape">
              <a:avLst/>
            </a:prstTxWarp>
            <a:spAutoFit/>
          </a:bodyPr>
          <a:lstStyle/>
          <a:p>
            <a:r>
              <a:rPr lang="en-US" sz="2600" b="1" dirty="0">
                <a:solidFill>
                  <a:srgbClr val="800000"/>
                </a:solidFill>
                <a:latin typeface="Arial" pitchFamily="-103" charset="0"/>
                <a:ea typeface="Arial" pitchFamily="-103" charset="0"/>
                <a:cs typeface="Arial" pitchFamily="-103" charset="0"/>
              </a:rPr>
              <a:t>Cortical </a:t>
            </a:r>
            <a:r>
              <a:rPr lang="en-US" sz="2600" b="1" dirty="0" err="1">
                <a:solidFill>
                  <a:srgbClr val="800000"/>
                </a:solidFill>
                <a:latin typeface="Arial" pitchFamily="-103" charset="0"/>
                <a:ea typeface="Arial" pitchFamily="-103" charset="0"/>
                <a:cs typeface="Arial" pitchFamily="-103" charset="0"/>
              </a:rPr>
              <a:t>demyelination</a:t>
            </a:r>
            <a:r>
              <a:rPr lang="en-US" sz="2600" b="1" dirty="0">
                <a:solidFill>
                  <a:srgbClr val="800000"/>
                </a:solidFill>
                <a:latin typeface="Arial" pitchFamily="-103" charset="0"/>
                <a:ea typeface="Arial" pitchFamily="-103" charset="0"/>
                <a:cs typeface="Arial" pitchFamily="-103" charset="0"/>
              </a:rPr>
              <a:t> and neuronal pathology in MS</a:t>
            </a:r>
          </a:p>
        </p:txBody>
      </p:sp>
      <p:pic>
        <p:nvPicPr>
          <p:cNvPr id="27652" name="Picture 4"/>
          <p:cNvPicPr>
            <a:picLocks noChangeAspect="1"/>
          </p:cNvPicPr>
          <p:nvPr/>
        </p:nvPicPr>
        <p:blipFill>
          <a:blip r:embed="rId3"/>
          <a:srcRect/>
          <a:stretch>
            <a:fillRect/>
          </a:stretch>
        </p:blipFill>
        <p:spPr bwMode="auto">
          <a:xfrm>
            <a:off x="6778625" y="6553200"/>
            <a:ext cx="2205038" cy="169863"/>
          </a:xfrm>
          <a:prstGeom prst="rect">
            <a:avLst/>
          </a:prstGeom>
          <a:noFill/>
          <a:ln w="9525">
            <a:noFill/>
            <a:miter lim="800000"/>
            <a:headEnd/>
            <a:tailEnd/>
          </a:ln>
        </p:spPr>
      </p:pic>
      <p:sp>
        <p:nvSpPr>
          <p:cNvPr id="27653" name="TextBox 7"/>
          <p:cNvSpPr txBox="1">
            <a:spLocks noChangeArrowheads="1"/>
          </p:cNvSpPr>
          <p:nvPr/>
        </p:nvSpPr>
        <p:spPr bwMode="auto">
          <a:xfrm>
            <a:off x="1806575" y="5257800"/>
            <a:ext cx="1895475" cy="461963"/>
          </a:xfrm>
          <a:prstGeom prst="rect">
            <a:avLst/>
          </a:prstGeom>
          <a:noFill/>
          <a:ln w="9525">
            <a:noFill/>
            <a:miter lim="800000"/>
            <a:headEnd/>
            <a:tailEnd/>
          </a:ln>
        </p:spPr>
        <p:txBody>
          <a:bodyPr wrap="none">
            <a:prstTxWarp prst="textNoShape">
              <a:avLst/>
            </a:prstTxWarp>
            <a:spAutoFit/>
          </a:bodyPr>
          <a:lstStyle/>
          <a:p>
            <a:r>
              <a:rPr lang="en-US" sz="1200" b="1">
                <a:latin typeface="Arial" pitchFamily="-103" charset="0"/>
                <a:ea typeface="Arial" pitchFamily="-103" charset="0"/>
                <a:cs typeface="Arial" pitchFamily="-103" charset="0"/>
              </a:rPr>
              <a:t>Cortical demyelination</a:t>
            </a:r>
          </a:p>
          <a:p>
            <a:r>
              <a:rPr lang="en-US" sz="1200" b="1">
                <a:latin typeface="Arial" pitchFamily="-103" charset="0"/>
                <a:ea typeface="Arial" pitchFamily="-103" charset="0"/>
                <a:cs typeface="Arial" pitchFamily="-103" charset="0"/>
              </a:rPr>
              <a:t>No leukocytes invasion</a:t>
            </a:r>
          </a:p>
        </p:txBody>
      </p:sp>
      <p:sp>
        <p:nvSpPr>
          <p:cNvPr id="27654" name="TextBox 8"/>
          <p:cNvSpPr txBox="1">
            <a:spLocks noChangeArrowheads="1"/>
          </p:cNvSpPr>
          <p:nvPr/>
        </p:nvSpPr>
        <p:spPr bwMode="auto">
          <a:xfrm>
            <a:off x="2209800" y="990600"/>
            <a:ext cx="1087438" cy="276225"/>
          </a:xfrm>
          <a:prstGeom prst="rect">
            <a:avLst/>
          </a:prstGeom>
          <a:noFill/>
          <a:ln w="9525">
            <a:noFill/>
            <a:miter lim="800000"/>
            <a:headEnd/>
            <a:tailEnd/>
          </a:ln>
        </p:spPr>
        <p:txBody>
          <a:bodyPr wrap="none">
            <a:prstTxWarp prst="textNoShape">
              <a:avLst/>
            </a:prstTxWarp>
            <a:spAutoFit/>
          </a:bodyPr>
          <a:lstStyle/>
          <a:p>
            <a:r>
              <a:rPr lang="en-US" sz="1200" b="1">
                <a:latin typeface="Arial" pitchFamily="-103" charset="0"/>
                <a:ea typeface="Arial" pitchFamily="-103" charset="0"/>
                <a:cs typeface="Arial" pitchFamily="-103" charset="0"/>
              </a:rPr>
              <a:t>W&amp;G matter</a:t>
            </a:r>
          </a:p>
        </p:txBody>
      </p:sp>
      <p:sp>
        <p:nvSpPr>
          <p:cNvPr id="27655" name="TextBox 9"/>
          <p:cNvSpPr txBox="1">
            <a:spLocks noChangeArrowheads="1"/>
          </p:cNvSpPr>
          <p:nvPr/>
        </p:nvSpPr>
        <p:spPr bwMode="auto">
          <a:xfrm>
            <a:off x="4038600" y="914400"/>
            <a:ext cx="1295400" cy="461963"/>
          </a:xfrm>
          <a:prstGeom prst="rect">
            <a:avLst/>
          </a:prstGeom>
          <a:noFill/>
          <a:ln w="9525">
            <a:noFill/>
            <a:miter lim="800000"/>
            <a:headEnd/>
            <a:tailEnd/>
          </a:ln>
        </p:spPr>
        <p:txBody>
          <a:bodyPr>
            <a:prstTxWarp prst="textNoShape">
              <a:avLst/>
            </a:prstTxWarp>
            <a:spAutoFit/>
          </a:bodyPr>
          <a:lstStyle/>
          <a:p>
            <a:r>
              <a:rPr lang="en-US" sz="1200" b="1">
                <a:latin typeface="Arial" pitchFamily="-103" charset="0"/>
                <a:ea typeface="Arial" pitchFamily="-103" charset="0"/>
                <a:cs typeface="Arial" pitchFamily="-103" charset="0"/>
              </a:rPr>
              <a:t>Perivascular demyelination</a:t>
            </a:r>
          </a:p>
        </p:txBody>
      </p:sp>
      <p:sp>
        <p:nvSpPr>
          <p:cNvPr id="27656" name="TextBox 10"/>
          <p:cNvSpPr txBox="1">
            <a:spLocks noChangeArrowheads="1"/>
          </p:cNvSpPr>
          <p:nvPr/>
        </p:nvSpPr>
        <p:spPr bwMode="auto">
          <a:xfrm>
            <a:off x="3986213" y="5257800"/>
            <a:ext cx="1048409" cy="276999"/>
          </a:xfrm>
          <a:prstGeom prst="rect">
            <a:avLst/>
          </a:prstGeom>
          <a:noFill/>
          <a:ln w="9525">
            <a:noFill/>
            <a:miter lim="800000"/>
            <a:headEnd/>
            <a:tailEnd/>
          </a:ln>
        </p:spPr>
        <p:txBody>
          <a:bodyPr wrap="none">
            <a:prstTxWarp prst="textNoShape">
              <a:avLst/>
            </a:prstTxWarp>
            <a:spAutoFit/>
          </a:bodyPr>
          <a:lstStyle/>
          <a:p>
            <a:r>
              <a:rPr lang="en-US" sz="1200" b="1" dirty="0" err="1" smtClean="0">
                <a:latin typeface="Arial" pitchFamily="-103" charset="0"/>
                <a:ea typeface="Arial" pitchFamily="-103" charset="0"/>
                <a:cs typeface="Arial" pitchFamily="-103" charset="0"/>
              </a:rPr>
              <a:t>Transection</a:t>
            </a:r>
            <a:endParaRPr lang="en-US" sz="1200" b="1" dirty="0">
              <a:latin typeface="Arial" pitchFamily="-103" charset="0"/>
              <a:ea typeface="Arial" pitchFamily="-103" charset="0"/>
              <a:cs typeface="Arial" pitchFamily="-103" charset="0"/>
            </a:endParaRPr>
          </a:p>
        </p:txBody>
      </p:sp>
      <p:sp>
        <p:nvSpPr>
          <p:cNvPr id="27657" name="TextBox 11"/>
          <p:cNvSpPr txBox="1">
            <a:spLocks noChangeArrowheads="1"/>
          </p:cNvSpPr>
          <p:nvPr/>
        </p:nvSpPr>
        <p:spPr bwMode="auto">
          <a:xfrm>
            <a:off x="5486400" y="1066800"/>
            <a:ext cx="1835150" cy="276225"/>
          </a:xfrm>
          <a:prstGeom prst="rect">
            <a:avLst/>
          </a:prstGeom>
          <a:noFill/>
          <a:ln w="9525">
            <a:noFill/>
            <a:miter lim="800000"/>
            <a:headEnd/>
            <a:tailEnd/>
          </a:ln>
        </p:spPr>
        <p:txBody>
          <a:bodyPr wrap="none">
            <a:prstTxWarp prst="textNoShape">
              <a:avLst/>
            </a:prstTxWarp>
            <a:spAutoFit/>
          </a:bodyPr>
          <a:lstStyle/>
          <a:p>
            <a:r>
              <a:rPr lang="en-US" sz="1200" b="1">
                <a:latin typeface="Arial" pitchFamily="-103" charset="0"/>
                <a:ea typeface="Arial" pitchFamily="-103" charset="0"/>
                <a:cs typeface="Arial" pitchFamily="-103" charset="0"/>
              </a:rPr>
              <a:t>Cortical demyelination</a:t>
            </a:r>
          </a:p>
        </p:txBody>
      </p:sp>
      <p:sp>
        <p:nvSpPr>
          <p:cNvPr id="27658" name="TextBox 12"/>
          <p:cNvSpPr txBox="1">
            <a:spLocks noChangeArrowheads="1"/>
          </p:cNvSpPr>
          <p:nvPr/>
        </p:nvSpPr>
        <p:spPr bwMode="auto">
          <a:xfrm>
            <a:off x="5946775" y="5257800"/>
            <a:ext cx="911225" cy="276225"/>
          </a:xfrm>
          <a:prstGeom prst="rect">
            <a:avLst/>
          </a:prstGeom>
          <a:noFill/>
          <a:ln w="9525">
            <a:noFill/>
            <a:miter lim="800000"/>
            <a:headEnd/>
            <a:tailEnd/>
          </a:ln>
        </p:spPr>
        <p:txBody>
          <a:bodyPr wrap="none">
            <a:prstTxWarp prst="textNoShape">
              <a:avLst/>
            </a:prstTxWarp>
            <a:spAutoFit/>
          </a:bodyPr>
          <a:lstStyle/>
          <a:p>
            <a:r>
              <a:rPr lang="en-US" sz="1200" b="1">
                <a:latin typeface="Arial" pitchFamily="-103" charset="0"/>
                <a:ea typeface="Arial" pitchFamily="-103" charset="0"/>
                <a:cs typeface="Arial" pitchFamily="-103" charset="0"/>
              </a:rPr>
              <a:t>apoptosis</a:t>
            </a:r>
          </a:p>
        </p:txBody>
      </p:sp>
    </p:spTree>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tag name="LLEFT" val=" 595.25"/>
  <p:tag name="LTOP" val=" 566.125"/>
</p:tagLst>
</file>

<file path=ppt/tags/tag10.xml><?xml version="1.0" encoding="utf-8"?>
<p:tagLs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tag name="SYMBOLAUTHOR" val="KMA"/>
  <p:tag name="SYMBOLPARENT" val="KMA8CE77A:R002:C003"/>
  <p:tag name="SYMBOLSIZE" val="1"/>
  <p:tag name="SYMBOLALIGNMENT" val="1"/>
</p:tagLst>
</file>

<file path=ppt/tags/tag11.xml><?xml version="1.0" encoding="utf-8"?>
<p:tagLs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tag name="SYMBOLAUTHOR" val="KMA"/>
  <p:tag name="SYMBOLPARENT" val="KMA8CE77A:R003:C003"/>
  <p:tag name="SYMBOLSIZE" val="1"/>
  <p:tag name="SYMBOLALIGNMENT" val="1"/>
</p:tagLst>
</file>

<file path=ppt/tags/tag12.xml><?xml version="1.0" encoding="utf-8"?>
<p:tagLs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tag name="SYMBOLAUTHOR" val="KMA"/>
  <p:tag name="SYMBOLPARENT" val="KMA8CE77A:R002:C003"/>
  <p:tag name="SYMBOLSIZE" val="1"/>
  <p:tag name="SYMBOLALIGNMENT" val="1"/>
</p:tagLst>
</file>

<file path=ppt/tags/tag13.xml><?xml version="1.0" encoding="utf-8"?>
<p:tagLs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tag name="SYMBOLAUTHOR" val="KMA"/>
  <p:tag name="SYMBOLPARENT" val="KMA8CE77A:R003:C003"/>
  <p:tag name="SYMBOLSIZE" val="1"/>
  <p:tag name="SYMBOLALIGNMENT" val="1"/>
</p:tagLst>
</file>

<file path=ppt/tags/tag14.xml><?xml version="1.0" encoding="utf-8"?>
<p:tagLs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tag name="SYMBOLAUTHOR" val="KMA"/>
  <p:tag name="SYMBOLPARENT" val="KMA8CE77A:R002:C003"/>
  <p:tag name="SYMBOLSIZE" val="1"/>
  <p:tag name="SYMBOLALIGNMENT" val="1"/>
</p:tagLst>
</file>

<file path=ppt/tags/tag15.xml><?xml version="1.0" encoding="utf-8"?>
<p:tagLs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tag name="SYMBOLAUTHOR" val="KMA"/>
  <p:tag name="SYMBOLPARENT" val="KMA8CE77A:R002:C003"/>
  <p:tag name="SYMBOLSIZE" val="1"/>
  <p:tag name="SYMBOLALIGNMENT" val="1"/>
</p:tagLst>
</file>

<file path=ppt/tags/tag2.xml><?xml version="1.0" encoding="utf-8"?>
<p:tagLs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tag name="SYMBOLAUTHOR" val="KMA"/>
  <p:tag name="SYMBOLPARENT" val="KMA8CE77A:R002:C003"/>
  <p:tag name="SYMBOLSIZE" val="1"/>
  <p:tag name="SYMBOLALIGNMENT" val="1"/>
</p:tagLst>
</file>

<file path=ppt/tags/tag3.xml><?xml version="1.0" encoding="utf-8"?>
<p:tagLs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tag name="SYMBOLAUTHOR" val="KMA"/>
  <p:tag name="SYMBOLPARENT" val="KMA8CE77A:R003:C003"/>
  <p:tag name="SYMBOLSIZE" val="1"/>
  <p:tag name="SYMBOLALIGNMENT" val="1"/>
</p:tagLst>
</file>

<file path=ppt/tags/tag4.xml><?xml version="1.0" encoding="utf-8"?>
<p:tagLs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tag name="SYMBOLAUTHOR" val="KMA"/>
  <p:tag name="SYMBOLPARENT" val="KMA8CE77A:R003:C003"/>
  <p:tag name="SYMBOLSIZE" val="1"/>
  <p:tag name="SYMBOLALIGNMENT" val="1"/>
</p:tagLst>
</file>

<file path=ppt/tags/tag5.xml><?xml version="1.0" encoding="utf-8"?>
<p:tagLs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tag name="SYMBOLAUTHOR" val="KMA"/>
  <p:tag name="SYMBOLPARENT" val="KMA8CE77A:R002:C003"/>
  <p:tag name="SYMBOLSIZE" val="1"/>
  <p:tag name="SYMBOLALIGNMENT" val="1"/>
</p:tagLst>
</file>

<file path=ppt/tags/tag6.xml><?xml version="1.0" encoding="utf-8"?>
<p:tagLs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tag name="SYMBOLAUTHOR" val="KMA"/>
  <p:tag name="SYMBOLPARENT" val="KMA8CE77A:R002:C003"/>
  <p:tag name="SYMBOLSIZE" val="1"/>
  <p:tag name="SYMBOLALIGNMENT" val="1"/>
</p:tagLst>
</file>

<file path=ppt/tags/tag7.xml><?xml version="1.0" encoding="utf-8"?>
<p:tagLs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tag name="SYMBOLAUTHOR" val="KMA"/>
  <p:tag name="SYMBOLPARENT" val="KMA8CE77A:R002:C003"/>
  <p:tag name="SYMBOLSIZE" val="1"/>
  <p:tag name="SYMBOLALIGNMENT" val="1"/>
</p:tagLst>
</file>

<file path=ppt/tags/tag8.xml><?xml version="1.0" encoding="utf-8"?>
<p:tagLs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tag name="SYMBOLAUTHOR" val="KMA"/>
  <p:tag name="SYMBOLPARENT" val="KMA8CE77A:R002:C003"/>
  <p:tag name="SYMBOLSIZE" val="1"/>
  <p:tag name="SYMBOLALIGNMENT" val="1"/>
</p:tagLst>
</file>

<file path=ppt/tags/tag9.xml><?xml version="1.0" encoding="utf-8"?>
<p:tagLs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tag name="SYMBOLAUTHOR" val="KMA"/>
  <p:tag name="SYMBOLPARENT" val="KMA8CE77A:R002:C003"/>
  <p:tag name="SYMBOLSIZE" val="1"/>
  <p:tag name="SYMBOLALIGNMENT" val="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12</TotalTime>
  <Words>2264</Words>
  <Application>Microsoft Macintosh PowerPoint</Application>
  <PresentationFormat>On-screen Show (4:3)</PresentationFormat>
  <Paragraphs>297</Paragraphs>
  <Slides>28</Slides>
  <Notes>13</Notes>
  <HiddenSlides>0</HiddenSlides>
  <MMClips>0</MMClips>
  <ScaleCrop>false</ScaleCrop>
  <HeadingPairs>
    <vt:vector size="6" baseType="variant">
      <vt:variant>
        <vt:lpstr>Design Template</vt:lpstr>
      </vt:variant>
      <vt:variant>
        <vt:i4>1</vt:i4>
      </vt:variant>
      <vt:variant>
        <vt:lpstr>Embedded OLE Servers</vt:lpstr>
      </vt:variant>
      <vt:variant>
        <vt:i4>1</vt:i4>
      </vt:variant>
      <vt:variant>
        <vt:lpstr>Slide Titles</vt:lpstr>
      </vt:variant>
      <vt:variant>
        <vt:i4>28</vt:i4>
      </vt:variant>
    </vt:vector>
  </HeadingPairs>
  <TitlesOfParts>
    <vt:vector size="30" baseType="lpstr">
      <vt:lpstr>Office Theme</vt:lpstr>
      <vt:lpstr>Chart</vt:lpstr>
      <vt:lpstr>Multiple Sclerosis: A neurodegenerative  autoimmune disease</vt:lpstr>
      <vt:lpstr>Slide 2</vt:lpstr>
      <vt:lpstr>Slide 3</vt:lpstr>
      <vt:lpstr>Slide 4</vt:lpstr>
      <vt:lpstr>Slide 5</vt:lpstr>
      <vt:lpstr>Slide 6</vt:lpstr>
      <vt:lpstr>Slide 7</vt:lpstr>
      <vt:lpstr>Slide 8</vt:lpstr>
      <vt:lpstr>Slide 9</vt:lpstr>
      <vt:lpstr>Slide 10</vt:lpstr>
      <vt:lpstr>Slide 11</vt:lpstr>
      <vt:lpstr>Diagnosis, Clinical Forms,  and Treatment</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vector>
  </TitlesOfParts>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Multiple Sclerosis: A neurodegenerative  autoimmune disease</dc:title>
  <dc:creator>Lucia Pastorino</dc:creator>
  <cp:lastModifiedBy>Lucia Pastorino</cp:lastModifiedBy>
  <cp:revision>5</cp:revision>
  <dcterms:created xsi:type="dcterms:W3CDTF">2015-03-23T02:10:52Z</dcterms:created>
  <dcterms:modified xsi:type="dcterms:W3CDTF">2015-03-23T02:17:39Z</dcterms:modified>
</cp:coreProperties>
</file>